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30"/>
  </p:notesMasterIdLst>
  <p:sldIdLst>
    <p:sldId id="257" r:id="rId6"/>
    <p:sldId id="386" r:id="rId7"/>
    <p:sldId id="365" r:id="rId8"/>
    <p:sldId id="387" r:id="rId9"/>
    <p:sldId id="388" r:id="rId10"/>
    <p:sldId id="390" r:id="rId11"/>
    <p:sldId id="391" r:id="rId12"/>
    <p:sldId id="389" r:id="rId13"/>
    <p:sldId id="399" r:id="rId14"/>
    <p:sldId id="401" r:id="rId15"/>
    <p:sldId id="381" r:id="rId16"/>
    <p:sldId id="382" r:id="rId17"/>
    <p:sldId id="270" r:id="rId18"/>
    <p:sldId id="400" r:id="rId19"/>
    <p:sldId id="383" r:id="rId20"/>
    <p:sldId id="397" r:id="rId21"/>
    <p:sldId id="398" r:id="rId22"/>
    <p:sldId id="402" r:id="rId23"/>
    <p:sldId id="403" r:id="rId24"/>
    <p:sldId id="405" r:id="rId25"/>
    <p:sldId id="404" r:id="rId26"/>
    <p:sldId id="396" r:id="rId27"/>
    <p:sldId id="372" r:id="rId28"/>
    <p:sldId id="3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9EAD9-EF36-7A1E-8D07-8A8E66A9E102}" v="1354" dt="2022-05-05T03:31:13.879"/>
    <p1510:client id="{43B563CB-FFBA-34BB-EE38-D18707881907}" v="4" dt="2022-05-04T22:27:03.723"/>
    <p1510:client id="{635A42C6-9F3D-D713-8301-20CDC8D13078}" v="875" dt="2022-05-04T22:50:16.842"/>
    <p1510:client id="{6D9D7B13-78E3-5BD9-B01A-502854FFBA58}" v="573" dt="2022-05-05T01:16:42.487"/>
    <p1510:client id="{A03E75CC-D0B6-A0B9-C113-F99095259954}" v="3002" dt="2022-05-05T03:03:38.072"/>
    <p1510:client id="{B0971D30-B511-4D81-BEF7-671A70C3FC20}" v="2" dt="2022-05-04T22:17:43.028"/>
    <p1510:client id="{E8B76A8F-6B00-B665-2274-319CE1BD5F7F}" v="246" dt="2022-05-05T01:45:29.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83C74-1257-4536-8B9A-CD1EBDF1B51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0FA0B-154E-4A0F-A413-FAA0370F2C58}" type="slidenum">
              <a:rPr lang="en-US" smtClean="0"/>
              <a:t>‹#›</a:t>
            </a:fld>
            <a:endParaRPr lang="en-US"/>
          </a:p>
        </p:txBody>
      </p:sp>
    </p:spTree>
    <p:extLst>
      <p:ext uri="{BB962C8B-B14F-4D97-AF65-F5344CB8AC3E}">
        <p14:creationId xmlns:p14="http://schemas.microsoft.com/office/powerpoint/2010/main" val="405194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24" name="Google Shape;12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09d2501e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09d2501e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2B65-8DCC-4A13-9DF8-87E2C4780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9E56C5-6D1D-4304-A009-2C6BACABE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5BF2F3-3FD9-492F-96D8-6E5AF2218E8C}"/>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159F9D3D-7732-4357-B67E-D4144963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B8AE6-0295-4A97-8E8E-2312620EEDAF}"/>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356691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CDD9-25E3-44D2-8018-AEFF99D93F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A0752-8334-4D45-BB91-F0303AA842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2B-68F3-4C3B-8389-140C1FF17F17}"/>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248DDCBF-4D3E-4B61-9E98-D0B0CE89C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BC596-0D3C-42BF-A3E3-3AB79CC8C014}"/>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77147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2A970F-6342-49A3-BC2F-5592650E1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532B0D-6658-4252-8E81-BAB86CE8AA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664BF-197A-4210-8A4C-7EDF8632668A}"/>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B2C62C1F-C674-4C04-8EBE-320D6FE3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72E19-1BF4-470A-A09C-AC55036B28AB}"/>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2583668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Green Title">
  <p:cSld name="Green 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p:nvPr/>
        </p:nvSpPr>
        <p:spPr>
          <a:xfrm>
            <a:off x="8935656" y="5231759"/>
            <a:ext cx="3256344" cy="16262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pic>
        <p:nvPicPr>
          <p:cNvPr id="17" name="Google Shape;17;p2" descr="GMUgreengold.eps"/>
          <p:cNvPicPr preferRelativeResize="0"/>
          <p:nvPr/>
        </p:nvPicPr>
        <p:blipFill rotWithShape="1">
          <a:blip r:embed="rId3">
            <a:alphaModFix/>
          </a:blip>
          <a:srcRect/>
          <a:stretch/>
        </p:blipFill>
        <p:spPr>
          <a:xfrm>
            <a:off x="9871077" y="5334000"/>
            <a:ext cx="2075688" cy="1358900"/>
          </a:xfrm>
          <a:prstGeom prst="rect">
            <a:avLst/>
          </a:prstGeom>
          <a:noFill/>
          <a:ln>
            <a:noFill/>
          </a:ln>
        </p:spPr>
      </p:pic>
      <p:sp>
        <p:nvSpPr>
          <p:cNvPr id="18" name="Google Shape;18;p2"/>
          <p:cNvSpPr txBox="1">
            <a:spLocks noGrp="1"/>
          </p:cNvSpPr>
          <p:nvPr>
            <p:ph type="body" idx="1"/>
          </p:nvPr>
        </p:nvSpPr>
        <p:spPr>
          <a:xfrm>
            <a:off x="823331" y="536577"/>
            <a:ext cx="4648200" cy="2409825"/>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sz="3000">
                <a:solidFill>
                  <a:schemeClr val="lt1"/>
                </a:solidFill>
              </a:defRPr>
            </a:lvl1pPr>
            <a:lvl2pPr marL="914400" lvl="1" indent="-228600" algn="l">
              <a:spcBef>
                <a:spcPts val="480"/>
              </a:spcBef>
              <a:spcAft>
                <a:spcPts val="0"/>
              </a:spcAft>
              <a:buSzPts val="1400"/>
              <a:buNone/>
              <a:defRPr sz="2400">
                <a:solidFill>
                  <a:schemeClr val="lt1"/>
                </a:solidFill>
              </a:defRPr>
            </a:lvl2pPr>
            <a:lvl3pPr marL="1371600" lvl="2" indent="-228600" algn="l">
              <a:spcBef>
                <a:spcPts val="480"/>
              </a:spcBef>
              <a:spcAft>
                <a:spcPts val="0"/>
              </a:spcAft>
              <a:buSzPts val="1400"/>
              <a:buNone/>
              <a:defRPr sz="2400">
                <a:solidFill>
                  <a:schemeClr val="lt1"/>
                </a:solidFill>
              </a:defRPr>
            </a:lvl3pPr>
            <a:lvl4pPr marL="1828800" lvl="3" indent="-228600" algn="l">
              <a:spcBef>
                <a:spcPts val="480"/>
              </a:spcBef>
              <a:spcAft>
                <a:spcPts val="0"/>
              </a:spcAft>
              <a:buSzPts val="1400"/>
              <a:buNone/>
              <a:defRPr sz="2400">
                <a:solidFill>
                  <a:schemeClr val="lt1"/>
                </a:solidFill>
              </a:defRPr>
            </a:lvl4pPr>
            <a:lvl5pPr marL="2286000" lvl="4" indent="-228600" algn="l">
              <a:spcBef>
                <a:spcPts val="480"/>
              </a:spcBef>
              <a:spcAft>
                <a:spcPts val="0"/>
              </a:spcAft>
              <a:buSzPts val="1400"/>
              <a:buNone/>
              <a:defRPr sz="24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2"/>
          <p:cNvSpPr txBox="1">
            <a:spLocks noGrp="1"/>
          </p:cNvSpPr>
          <p:nvPr>
            <p:ph type="body" idx="2"/>
          </p:nvPr>
        </p:nvSpPr>
        <p:spPr>
          <a:xfrm>
            <a:off x="823913" y="3287715"/>
            <a:ext cx="4648200" cy="1362075"/>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400"/>
              <a:buNone/>
              <a:defRPr sz="1800">
                <a:solidFill>
                  <a:srgbClr val="FFCC33"/>
                </a:solidFill>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 name="Google Shape;20;p2"/>
          <p:cNvPicPr preferRelativeResize="0"/>
          <p:nvPr/>
        </p:nvPicPr>
        <p:blipFill rotWithShape="1">
          <a:blip r:embed="rId4">
            <a:alphaModFix/>
          </a:blip>
          <a:srcRect/>
          <a:stretch/>
        </p:blipFill>
        <p:spPr>
          <a:xfrm>
            <a:off x="419100" y="4252686"/>
            <a:ext cx="8263467" cy="584200"/>
          </a:xfrm>
          <a:prstGeom prst="rect">
            <a:avLst/>
          </a:prstGeom>
          <a:noFill/>
          <a:ln>
            <a:noFill/>
          </a:ln>
        </p:spPr>
      </p:pic>
      <p:pic>
        <p:nvPicPr>
          <p:cNvPr id="21" name="Google Shape;21;p2"/>
          <p:cNvPicPr preferRelativeResize="0"/>
          <p:nvPr/>
        </p:nvPicPr>
        <p:blipFill rotWithShape="1">
          <a:blip r:embed="rId4">
            <a:alphaModFix/>
          </a:blip>
          <a:srcRect/>
          <a:stretch/>
        </p:blipFill>
        <p:spPr>
          <a:xfrm>
            <a:off x="419100" y="4252686"/>
            <a:ext cx="8263467" cy="584200"/>
          </a:xfrm>
          <a:prstGeom prst="rect">
            <a:avLst/>
          </a:prstGeom>
          <a:noFill/>
          <a:ln>
            <a:noFill/>
          </a:ln>
        </p:spPr>
      </p:pic>
    </p:spTree>
    <p:extLst>
      <p:ext uri="{BB962C8B-B14F-4D97-AF65-F5344CB8AC3E}">
        <p14:creationId xmlns:p14="http://schemas.microsoft.com/office/powerpoint/2010/main" val="83362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6" descr="Scroll_GrnDuo copy.jpg"/>
          <p:cNvPicPr>
            <a:picLocks noChangeAspect="1"/>
          </p:cNvPicPr>
          <p:nvPr/>
        </p:nvPicPr>
        <p:blipFill>
          <a:blip r:embed="rId2">
            <a:extLst>
              <a:ext uri="{28A0092B-C50C-407E-A947-70E740481C1C}">
                <a14:useLocalDpi xmlns:a14="http://schemas.microsoft.com/office/drawing/2010/main" val="0"/>
              </a:ext>
            </a:extLst>
          </a:blip>
          <a:srcRect l="-139" t="8025" r="139" b="24075"/>
          <a:stretch>
            <a:fillRect/>
          </a:stretch>
        </p:blipFill>
        <p:spPr bwMode="auto">
          <a:xfrm>
            <a:off x="0" y="-7938"/>
            <a:ext cx="121920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p:nvPr/>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800"/>
              <a:t> </a:t>
            </a:r>
          </a:p>
        </p:txBody>
      </p:sp>
      <p:pic>
        <p:nvPicPr>
          <p:cNvPr id="6" name="Picture 8" descr="GMUgreengol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7651" y="5334000"/>
            <a:ext cx="276648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1229845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3" descr="130826017.jpg"/>
          <p:cNvPicPr>
            <a:picLocks noChangeAspect="1"/>
          </p:cNvPicPr>
          <p:nvPr/>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t="10168" b="13677"/>
          <a:stretch/>
        </p:blipFill>
        <p:spPr>
          <a:xfrm>
            <a:off x="0" y="0"/>
            <a:ext cx="12192000" cy="4648200"/>
          </a:xfrm>
          <a:prstGeom prst="rect">
            <a:avLst/>
          </a:prstGeom>
        </p:spPr>
      </p:pic>
      <p:sp>
        <p:nvSpPr>
          <p:cNvPr id="5" name="Rectangle 10"/>
          <p:cNvSpPr/>
          <p:nvPr/>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800"/>
              <a:t> </a:t>
            </a:r>
          </a:p>
        </p:txBody>
      </p:sp>
      <p:pic>
        <p:nvPicPr>
          <p:cNvPr id="6" name="Picture 8" descr="GMUgreengol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7651" y="5334000"/>
            <a:ext cx="276648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3051569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descr="140424502.jpg"/>
          <p:cNvPicPr>
            <a:picLocks noChangeAspect="1"/>
          </p:cNvPicPr>
          <p:nvPr/>
        </p:nvPicPr>
        <p:blipFill>
          <a:blip r:embed="rId2">
            <a:extLst>
              <a:ext uri="{28A0092B-C50C-407E-A947-70E740481C1C}">
                <a14:useLocalDpi xmlns:a14="http://schemas.microsoft.com/office/drawing/2010/main" val="0"/>
              </a:ext>
            </a:extLst>
          </a:blip>
          <a:srcRect t="17171" b="6737"/>
          <a:stretch>
            <a:fillRect/>
          </a:stretch>
        </p:blipFill>
        <p:spPr bwMode="auto">
          <a:xfrm>
            <a:off x="0" y="1"/>
            <a:ext cx="121920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p:nvPr/>
        </p:nvSpPr>
        <p:spPr>
          <a:xfrm>
            <a:off x="0" y="4038600"/>
            <a:ext cx="12192000" cy="609600"/>
          </a:xfrm>
          <a:prstGeom prst="rect">
            <a:avLst/>
          </a:prstGeom>
          <a:solidFill>
            <a:schemeClr val="tx2">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800"/>
              <a:t> </a:t>
            </a:r>
          </a:p>
        </p:txBody>
      </p:sp>
      <p:pic>
        <p:nvPicPr>
          <p:cNvPr id="6" name="Picture 8" descr="GMUgreengol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7651" y="5334000"/>
            <a:ext cx="276648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2266256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descr="131108588.jpg"/>
          <p:cNvPicPr>
            <a:picLocks noChangeAspect="1"/>
          </p:cNvPicPr>
          <p:nvPr/>
        </p:nvPicPr>
        <p:blipFill>
          <a:blip r:embed="rId2">
            <a:extLst>
              <a:ext uri="{28A0092B-C50C-407E-A947-70E740481C1C}">
                <a14:useLocalDpi xmlns:a14="http://schemas.microsoft.com/office/drawing/2010/main" val="0"/>
              </a:ext>
            </a:extLst>
          </a:blip>
          <a:srcRect t="10631" b="12827"/>
          <a:stretch>
            <a:fillRect/>
          </a:stretch>
        </p:blipFill>
        <p:spPr bwMode="auto">
          <a:xfrm>
            <a:off x="0" y="0"/>
            <a:ext cx="121920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p:nvPr/>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800"/>
              <a:t> </a:t>
            </a:r>
          </a:p>
        </p:txBody>
      </p:sp>
      <p:pic>
        <p:nvPicPr>
          <p:cNvPr id="6" name="Picture 8" descr="GMUgreengol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7651" y="5334000"/>
            <a:ext cx="276648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8191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descr="130115733.JPG"/>
          <p:cNvPicPr>
            <a:picLocks noChangeAspect="1"/>
          </p:cNvPicPr>
          <p:nvPr/>
        </p:nvPicPr>
        <p:blipFill>
          <a:blip r:embed="rId2">
            <a:extLst>
              <a:ext uri="{28A0092B-C50C-407E-A947-70E740481C1C}">
                <a14:useLocalDpi xmlns:a14="http://schemas.microsoft.com/office/drawing/2010/main" val="0"/>
              </a:ext>
            </a:extLst>
          </a:blip>
          <a:srcRect t="20670" b="3087"/>
          <a:stretch>
            <a:fillRect/>
          </a:stretch>
        </p:blipFill>
        <p:spPr bwMode="auto">
          <a:xfrm>
            <a:off x="0" y="1"/>
            <a:ext cx="12192000"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p:nvPr/>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sz="1800"/>
              <a:t> </a:t>
            </a:r>
          </a:p>
        </p:txBody>
      </p:sp>
      <p:pic>
        <p:nvPicPr>
          <p:cNvPr id="6" name="Picture 8" descr="GMUgreengol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7651" y="5334000"/>
            <a:ext cx="276648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2791774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592784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1117600" y="685800"/>
            <a:ext cx="10058400" cy="457200"/>
          </a:xfrm>
          <a:solidFill>
            <a:schemeClr val="accent6">
              <a:shade val="75000"/>
            </a:schemeClr>
          </a:solidFill>
        </p:spPr>
        <p:txBody>
          <a:bodyPr tIns="0" bIns="0" anchor="t" anchorCtr="0"/>
          <a:lstStyle>
            <a:lvl1pPr marL="0" indent="0">
              <a:spcBef>
                <a:spcPts val="0"/>
              </a:spcBef>
              <a:defRPr sz="2800" b="1" i="0" cap="all" spc="120">
                <a:solidFill>
                  <a:schemeClr val="bg1"/>
                </a:solidFill>
                <a:latin typeface="+mj-lt"/>
              </a:defRPr>
            </a:lvl1pPr>
            <a:extLst/>
          </a:lstStyle>
          <a:p>
            <a:pPr lvl="0"/>
            <a:r>
              <a:rPr lang="en-US"/>
              <a:t>Click to edit Master text styles</a:t>
            </a:r>
          </a:p>
        </p:txBody>
      </p:sp>
      <p:sp>
        <p:nvSpPr>
          <p:cNvPr id="3" name="Text Placeholder 2"/>
          <p:cNvSpPr>
            <a:spLocks noGrp="1"/>
          </p:cNvSpPr>
          <p:nvPr>
            <p:ph type="body" sz="quarter" idx="14"/>
          </p:nvPr>
        </p:nvSpPr>
        <p:spPr>
          <a:xfrm>
            <a:off x="1117600" y="1524000"/>
            <a:ext cx="10058400" cy="4572000"/>
          </a:xfrm>
        </p:spPr>
        <p:txBody>
          <a:bodyPr/>
          <a:lstStyle>
            <a:lvl1pPr>
              <a:defRPr sz="2800"/>
            </a:lvl1pPr>
            <a:lvl2pPr>
              <a:defRPr sz="2000"/>
            </a:lvl2pPr>
            <a:lvl3pPr>
              <a:defRPr sz="20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252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30E5-61D9-44CE-AE75-1A3B4DF8EC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22A316-AE20-4243-B1BF-5AFE4B97F8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BFFEA-A1D6-4915-9001-6B4025DF4566}"/>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127E9A41-C20A-4638-B837-D2A61F6CC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83F30-237F-437D-8D0B-E8A024F7AF83}"/>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3879371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1826787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a:t>Click to edit Master text styles</a:t>
            </a:r>
          </a:p>
          <a:p>
            <a:pPr lvl="1"/>
            <a:r>
              <a:rPr lang="en-US"/>
              <a:t>Second level</a:t>
            </a:r>
          </a:p>
        </p:txBody>
      </p:sp>
      <p:sp>
        <p:nvSpPr>
          <p:cNvPr id="12" name="Picture Placeholder 11"/>
          <p:cNvSpPr>
            <a:spLocks noGrp="1"/>
          </p:cNvSpPr>
          <p:nvPr>
            <p:ph type="pic" sz="quarter" idx="14"/>
          </p:nvPr>
        </p:nvSpPr>
        <p:spPr>
          <a:xfrm>
            <a:off x="406400" y="838200"/>
            <a:ext cx="10769600" cy="3200400"/>
          </a:xfrm>
        </p:spPr>
        <p:txBody>
          <a:bodyPr/>
          <a:lstStyle/>
          <a:p>
            <a:r>
              <a:rPr lang="en-US"/>
              <a:t>Click icon to add picture</a:t>
            </a:r>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410465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r>
              <a:rPr lang="en-US"/>
              <a:t>Click icon to add chart</a:t>
            </a:r>
          </a:p>
        </p:txBody>
      </p:sp>
    </p:spTree>
    <p:extLst>
      <p:ext uri="{BB962C8B-B14F-4D97-AF65-F5344CB8AC3E}">
        <p14:creationId xmlns:p14="http://schemas.microsoft.com/office/powerpoint/2010/main" val="3198150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4" name="Picture 7" descr="MasonMRev.png"/>
          <p:cNvPicPr>
            <a:picLocks noChangeAspect="1"/>
          </p:cNvPicPr>
          <p:nvPr/>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2717942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4" name="Picture 7" descr="MasonMRev.png"/>
          <p:cNvPicPr>
            <a:picLocks noChangeAspect="1"/>
          </p:cNvPicPr>
          <p:nvPr/>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2300418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4" name="Picture 7" descr="MasonMRev.png"/>
          <p:cNvPicPr>
            <a:picLocks noChangeAspect="1"/>
          </p:cNvPicPr>
          <p:nvPr/>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a:t>Click to edit Master title style</a:t>
            </a:r>
          </a:p>
        </p:txBody>
      </p:sp>
    </p:spTree>
    <p:extLst>
      <p:ext uri="{BB962C8B-B14F-4D97-AF65-F5344CB8AC3E}">
        <p14:creationId xmlns:p14="http://schemas.microsoft.com/office/powerpoint/2010/main" val="4210727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4" name="Picture 7" descr="MasonMRev.png"/>
          <p:cNvPicPr>
            <a:picLocks noChangeAspect="1"/>
          </p:cNvPicPr>
          <p:nvPr/>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427470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4" name="Picture 7" descr="Johnson-Center_Architecural_Detai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353917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Divider 3">
    <p:spTree>
      <p:nvGrpSpPr>
        <p:cNvPr id="1" name=""/>
        <p:cNvGrpSpPr/>
        <p:nvPr/>
      </p:nvGrpSpPr>
      <p:grpSpPr>
        <a:xfrm>
          <a:off x="0" y="0"/>
          <a:ext cx="0" cy="0"/>
          <a:chOff x="0" y="0"/>
          <a:chExt cx="0" cy="0"/>
        </a:xfrm>
      </p:grpSpPr>
      <p:sp>
        <p:nvSpPr>
          <p:cNvPr id="7" name="Rectangle 6"/>
          <p:cNvSpPr/>
          <p:nvPr/>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11" name="Picture 10" descr="Bull Run_Architecural_Detai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3287331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Divider 4">
    <p:spTree>
      <p:nvGrpSpPr>
        <p:cNvPr id="1" name=""/>
        <p:cNvGrpSpPr/>
        <p:nvPr/>
      </p:nvGrpSpPr>
      <p:grpSpPr>
        <a:xfrm>
          <a:off x="0" y="0"/>
          <a:ext cx="0" cy="0"/>
          <a:chOff x="0" y="0"/>
          <a:chExt cx="0" cy="0"/>
        </a:xfrm>
      </p:grpSpPr>
      <p:sp>
        <p:nvSpPr>
          <p:cNvPr id="7" name="Rectangle 6"/>
          <p:cNvSpPr/>
          <p:nvPr/>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pic>
        <p:nvPicPr>
          <p:cNvPr id="2" name="Picture 1" descr="Founder's Hall_Architecural Details.png"/>
          <p:cNvPicPr>
            <a:picLocks noChangeAspect="1"/>
          </p:cNvPicPr>
          <p:nvPr/>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p>
        </p:txBody>
      </p:sp>
    </p:spTree>
    <p:extLst>
      <p:ext uri="{BB962C8B-B14F-4D97-AF65-F5344CB8AC3E}">
        <p14:creationId xmlns:p14="http://schemas.microsoft.com/office/powerpoint/2010/main" val="206763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57E2-10BD-464C-9F3A-8363FCAB4D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F0AFC6-7002-422E-AFB1-6C6BA7EB79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8C71B6-8697-48BC-9A5C-1884333DB566}"/>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4733E8CD-D70C-4395-B664-2ED986527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0E22D-BFD2-4A60-86C2-1F8B7D950C6E}"/>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1164178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566102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DE42-CA75-394E-AC5B-2F83015EE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23FCDE-D8C8-D04B-A77C-E8EE77B1C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B6667-D4ED-814E-A070-AE1E7895CE90}"/>
              </a:ext>
            </a:extLst>
          </p:cNvPr>
          <p:cNvSpPr>
            <a:spLocks noGrp="1"/>
          </p:cNvSpPr>
          <p:nvPr>
            <p:ph type="dt" sz="half" idx="10"/>
          </p:nvPr>
        </p:nvSpPr>
        <p:spPr/>
        <p:txBody>
          <a:bodyPr/>
          <a:lstStyle/>
          <a:p>
            <a:fld id="{11478EFE-3512-1044-8A20-EBA57879E299}" type="datetimeFigureOut">
              <a:rPr lang="en-US" smtClean="0"/>
              <a:t>5/4/2022</a:t>
            </a:fld>
            <a:endParaRPr lang="en-US"/>
          </a:p>
        </p:txBody>
      </p:sp>
      <p:sp>
        <p:nvSpPr>
          <p:cNvPr id="5" name="Footer Placeholder 4">
            <a:extLst>
              <a:ext uri="{FF2B5EF4-FFF2-40B4-BE49-F238E27FC236}">
                <a16:creationId xmlns:a16="http://schemas.microsoft.com/office/drawing/2014/main" id="{9D25711B-2232-BD46-AEE3-75B007BBD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25A8F-49D2-4148-A415-4E42116C92E8}"/>
              </a:ext>
            </a:extLst>
          </p:cNvPr>
          <p:cNvSpPr>
            <a:spLocks noGrp="1"/>
          </p:cNvSpPr>
          <p:nvPr>
            <p:ph type="sldNum" sz="quarter" idx="12"/>
          </p:nvPr>
        </p:nvSpPr>
        <p:spPr/>
        <p:txBody>
          <a:bodyPr/>
          <a:lstStyle/>
          <a:p>
            <a:fld id="{74D6FAE4-02E8-C14B-A5AF-74FF8EE3C71A}" type="slidenum">
              <a:rPr lang="en-US" smtClean="0"/>
              <a:t>‹#›</a:t>
            </a:fld>
            <a:endParaRPr lang="en-US"/>
          </a:p>
        </p:txBody>
      </p:sp>
    </p:spTree>
    <p:extLst>
      <p:ext uri="{BB962C8B-B14F-4D97-AF65-F5344CB8AC3E}">
        <p14:creationId xmlns:p14="http://schemas.microsoft.com/office/powerpoint/2010/main" val="92668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98900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3509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EF88-4602-4C4A-80D6-AFA1D1AC0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C89CB-4B1B-4E64-9A65-7EC48FF6B3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976B9A-2D76-41C6-84D0-59415DC050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042096-F3B0-4422-B437-D870068C861E}"/>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6" name="Footer Placeholder 5">
            <a:extLst>
              <a:ext uri="{FF2B5EF4-FFF2-40B4-BE49-F238E27FC236}">
                <a16:creationId xmlns:a16="http://schemas.microsoft.com/office/drawing/2014/main" id="{BB322512-A037-4BD8-B391-4297B4794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BED45-D8E6-4A9B-8EC0-EEAA174E24BA}"/>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3936065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D17B-EA4E-4553-9D72-87CE53448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DAF94B-BF97-4940-9C56-3E58FC69B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DCAA0-C92B-4AB3-8D5A-9D8ED29FFC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B355F3-EBC0-446E-AEA9-36EBD05E46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6BDD66-D87D-4508-8739-063252CE2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ECF1E0-C56E-486D-944B-5A8F1D3F430A}"/>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8" name="Footer Placeholder 7">
            <a:extLst>
              <a:ext uri="{FF2B5EF4-FFF2-40B4-BE49-F238E27FC236}">
                <a16:creationId xmlns:a16="http://schemas.microsoft.com/office/drawing/2014/main" id="{7CC201D2-3212-4B4C-B39F-CBF487C8E4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D8617-753C-40E4-9E7C-4A4B5E18DBD5}"/>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401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6FC6-3B66-4043-88F8-356F135A8A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D1A5F-439D-443A-BE29-9E0B05E15A8C}"/>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4" name="Footer Placeholder 3">
            <a:extLst>
              <a:ext uri="{FF2B5EF4-FFF2-40B4-BE49-F238E27FC236}">
                <a16:creationId xmlns:a16="http://schemas.microsoft.com/office/drawing/2014/main" id="{D77562F0-87A7-4CAF-B2AC-5B436DE2F4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9FB778-229A-4B82-AE07-204109EBE207}"/>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367806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AEC333-96EF-4002-8C55-41A92FCEFCA4}"/>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3" name="Footer Placeholder 2">
            <a:extLst>
              <a:ext uri="{FF2B5EF4-FFF2-40B4-BE49-F238E27FC236}">
                <a16:creationId xmlns:a16="http://schemas.microsoft.com/office/drawing/2014/main" id="{42A6D312-230E-49F4-8554-77E7CAA34F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D6348B-BCBB-4A2A-8B04-98797E4B1305}"/>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187404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9ED9-2511-413F-B5FA-EE6455ECF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3C97DD-91CD-45A2-A362-63D7900FB6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DB6688-87E5-42D9-9858-A99E20873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FCEE4-1133-44D3-9650-792660C9A9AA}"/>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6" name="Footer Placeholder 5">
            <a:extLst>
              <a:ext uri="{FF2B5EF4-FFF2-40B4-BE49-F238E27FC236}">
                <a16:creationId xmlns:a16="http://schemas.microsoft.com/office/drawing/2014/main" id="{C993F3B7-EFDA-47E1-92B8-B1745D1DB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E08DB-DB7B-43F6-A245-0D5B4BE3E633}"/>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278780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DDEF-CEFD-4357-834B-2A34B2201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735171-FD1C-4405-A4CB-B500C1EDF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9CFDB8-46E9-4A25-ACC1-7AA64A936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9CCAF-A6D4-482A-AFD5-06314C9AA6CC}"/>
              </a:ext>
            </a:extLst>
          </p:cNvPr>
          <p:cNvSpPr>
            <a:spLocks noGrp="1"/>
          </p:cNvSpPr>
          <p:nvPr>
            <p:ph type="dt" sz="half" idx="10"/>
          </p:nvPr>
        </p:nvSpPr>
        <p:spPr/>
        <p:txBody>
          <a:bodyPr/>
          <a:lstStyle/>
          <a:p>
            <a:fld id="{067278A4-41FB-402F-A469-1921334E4045}" type="datetimeFigureOut">
              <a:rPr lang="en-US" smtClean="0"/>
              <a:t>5/4/2022</a:t>
            </a:fld>
            <a:endParaRPr lang="en-US"/>
          </a:p>
        </p:txBody>
      </p:sp>
      <p:sp>
        <p:nvSpPr>
          <p:cNvPr id="6" name="Footer Placeholder 5">
            <a:extLst>
              <a:ext uri="{FF2B5EF4-FFF2-40B4-BE49-F238E27FC236}">
                <a16:creationId xmlns:a16="http://schemas.microsoft.com/office/drawing/2014/main" id="{56C85EBA-42BE-4A7B-8F02-9A08D085F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42307-4967-4E07-9982-1468B3CDE295}"/>
              </a:ext>
            </a:extLst>
          </p:cNvPr>
          <p:cNvSpPr>
            <a:spLocks noGrp="1"/>
          </p:cNvSpPr>
          <p:nvPr>
            <p:ph type="sldNum" sz="quarter" idx="12"/>
          </p:nvPr>
        </p:nvSpPr>
        <p:spPr/>
        <p:txBody>
          <a:bodyPr/>
          <a:lstStyle/>
          <a:p>
            <a:fld id="{40616E9F-9757-4BD3-99C4-5AC54F5274B6}" type="slidenum">
              <a:rPr lang="en-US" smtClean="0"/>
              <a:t>‹#›</a:t>
            </a:fld>
            <a:endParaRPr lang="en-US"/>
          </a:p>
        </p:txBody>
      </p:sp>
    </p:spTree>
    <p:extLst>
      <p:ext uri="{BB962C8B-B14F-4D97-AF65-F5344CB8AC3E}">
        <p14:creationId xmlns:p14="http://schemas.microsoft.com/office/powerpoint/2010/main" val="317915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ADE7E-E03A-462A-8F2C-24A7D11E7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A23FA-D496-4C06-AF4D-4B5B52E89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182B9-5F6C-4D4E-93E1-62BDBEC95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78A4-41FB-402F-A469-1921334E4045}" type="datetimeFigureOut">
              <a:rPr lang="en-US" smtClean="0"/>
              <a:t>5/4/2022</a:t>
            </a:fld>
            <a:endParaRPr lang="en-US"/>
          </a:p>
        </p:txBody>
      </p:sp>
      <p:sp>
        <p:nvSpPr>
          <p:cNvPr id="5" name="Footer Placeholder 4">
            <a:extLst>
              <a:ext uri="{FF2B5EF4-FFF2-40B4-BE49-F238E27FC236}">
                <a16:creationId xmlns:a16="http://schemas.microsoft.com/office/drawing/2014/main" id="{2C1966F7-C5BC-43A3-A222-D3E0A311D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E1B34A-8F2C-4C8A-8549-4C8E0A276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16E9F-9757-4BD3-99C4-5AC54F5274B6}" type="slidenum">
              <a:rPr lang="en-US" smtClean="0"/>
              <a:t>‹#›</a:t>
            </a:fld>
            <a:endParaRPr lang="en-US"/>
          </a:p>
        </p:txBody>
      </p:sp>
    </p:spTree>
    <p:extLst>
      <p:ext uri="{BB962C8B-B14F-4D97-AF65-F5344CB8AC3E}">
        <p14:creationId xmlns:p14="http://schemas.microsoft.com/office/powerpoint/2010/main" val="301639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a:solidFill>
                  <a:srgbClr val="000000"/>
                </a:solidFill>
              </a:rPr>
              <a:t>GEORGE MASON UNIVERSITY</a:t>
            </a:r>
          </a:p>
        </p:txBody>
      </p:sp>
    </p:spTree>
    <p:extLst>
      <p:ext uri="{BB962C8B-B14F-4D97-AF65-F5344CB8AC3E}">
        <p14:creationId xmlns:p14="http://schemas.microsoft.com/office/powerpoint/2010/main" val="23851684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ransition spd="slow">
    <p:push dir="u"/>
  </p:transition>
  <p:hf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9.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airfaxcounty.gov/fire-ems/" TargetMode="Externa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body" idx="1"/>
          </p:nvPr>
        </p:nvSpPr>
        <p:spPr>
          <a:xfrm>
            <a:off x="366130" y="399417"/>
            <a:ext cx="7538350" cy="3029583"/>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None/>
            </a:pPr>
            <a:r>
              <a:rPr lang="en-US" sz="4800" b="1"/>
              <a:t>  APPLIED PREDICTIVE ANALYSIS</a:t>
            </a:r>
          </a:p>
        </p:txBody>
      </p:sp>
      <p:sp>
        <p:nvSpPr>
          <p:cNvPr id="127" name="Google Shape;127;p15"/>
          <p:cNvSpPr txBox="1">
            <a:spLocks noGrp="1"/>
          </p:cNvSpPr>
          <p:nvPr>
            <p:ph type="body" idx="2"/>
          </p:nvPr>
        </p:nvSpPr>
        <p:spPr>
          <a:xfrm>
            <a:off x="366130" y="2180275"/>
            <a:ext cx="7812670" cy="1362075"/>
          </a:xfrm>
          <a:prstGeom prst="rect">
            <a:avLst/>
          </a:prstGeom>
          <a:noFill/>
          <a:ln>
            <a:noFill/>
          </a:ln>
        </p:spPr>
        <p:txBody>
          <a:bodyPr spcFirstLastPara="1" wrap="square" lIns="91425" tIns="45700" rIns="91425" bIns="45700" anchor="t" anchorCtr="0">
            <a:noAutofit/>
          </a:bodyPr>
          <a:lstStyle/>
          <a:p>
            <a:pPr marL="257175" lvl="0" indent="-257175" algn="l" rtl="0">
              <a:spcBef>
                <a:spcPts val="0"/>
              </a:spcBef>
              <a:spcAft>
                <a:spcPts val="0"/>
              </a:spcAft>
              <a:buNone/>
            </a:pPr>
            <a:r>
              <a:rPr lang="en-US" sz="2400"/>
              <a:t>	</a:t>
            </a:r>
            <a:endParaRPr lang="en-US" sz="3600" b="1"/>
          </a:p>
          <a:p>
            <a:pPr marL="257175" lvl="0" indent="-257175" algn="l" rtl="0">
              <a:spcBef>
                <a:spcPts val="0"/>
              </a:spcBef>
              <a:spcAft>
                <a:spcPts val="0"/>
              </a:spcAft>
              <a:buNone/>
            </a:pPr>
            <a:r>
              <a:rPr lang="en-US" sz="3600" b="1"/>
              <a:t>	Fire Risk Forecasting using Predictive Modelling and Data Analytics</a:t>
            </a:r>
          </a:p>
          <a:p>
            <a:pPr marL="257175" lvl="0" indent="-257175" algn="l" rtl="0">
              <a:spcBef>
                <a:spcPts val="0"/>
              </a:spcBef>
              <a:spcAft>
                <a:spcPts val="0"/>
              </a:spcAft>
              <a:buNone/>
            </a:pPr>
            <a:endParaRPr lang="en-US" sz="3600" b="1"/>
          </a:p>
          <a:p>
            <a:pPr marL="257175" lvl="0" indent="-257175" algn="l" rtl="0">
              <a:spcBef>
                <a:spcPts val="0"/>
              </a:spcBef>
              <a:spcAft>
                <a:spcPts val="0"/>
              </a:spcAft>
              <a:buNone/>
            </a:pPr>
            <a:endParaRPr lang="en-US" sz="2400" b="1"/>
          </a:p>
          <a:p>
            <a:pPr marL="257175" indent="-257175">
              <a:spcBef>
                <a:spcPts val="0"/>
              </a:spcBef>
            </a:pPr>
            <a:r>
              <a:rPr lang="en-US" sz="2400" b="1"/>
              <a:t>	Fairfax County Fire Prevent Service </a:t>
            </a:r>
          </a:p>
          <a:p>
            <a:pPr marL="257175" lvl="0" indent="-257175" algn="l" rtl="0">
              <a:spcBef>
                <a:spcPts val="0"/>
              </a:spcBef>
              <a:spcAft>
                <a:spcPts val="0"/>
              </a:spcAft>
              <a:buNone/>
            </a:pPr>
            <a:endParaRPr/>
          </a:p>
        </p:txBody>
      </p:sp>
      <p:sp>
        <p:nvSpPr>
          <p:cNvPr id="128" name="Google Shape;128;p15"/>
          <p:cNvSpPr txBox="1"/>
          <p:nvPr/>
        </p:nvSpPr>
        <p:spPr>
          <a:xfrm>
            <a:off x="8282952" y="198023"/>
            <a:ext cx="1949620" cy="338554"/>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chemeClr val="bg1"/>
                </a:solidFill>
                <a:latin typeface="Calibri"/>
                <a:ea typeface="Calibri"/>
                <a:cs typeface="Calibri"/>
                <a:sym typeface="Calibri"/>
              </a:rPr>
              <a:t>OR/SYST 568  </a:t>
            </a:r>
            <a:endParaRPr sz="2400" b="1" i="0" u="none" strike="noStrike" cap="none">
              <a:solidFill>
                <a:schemeClr val="bg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66800" y="547915"/>
            <a:ext cx="10058400" cy="457200"/>
          </a:xfrm>
        </p:spPr>
        <p:txBody>
          <a:bodyPr/>
          <a:lstStyle/>
          <a:p>
            <a:r>
              <a:rPr lang="en-US">
                <a:latin typeface="Cambria"/>
                <a:ea typeface="ＭＳ Ｐゴシック"/>
              </a:rPr>
              <a:t>Preprocessing - </a:t>
            </a:r>
            <a:r>
              <a:rPr lang="en-US" err="1">
                <a:latin typeface="Cambria"/>
                <a:ea typeface="ＭＳ Ｐゴシック"/>
              </a:rPr>
              <a:t>FILTering</a:t>
            </a:r>
            <a:endParaRPr lang="en-US" err="1">
              <a:latin typeface="Cambria" panose="02040503050406030204" pitchFamily="18" charset="0"/>
            </a:endParaRPr>
          </a:p>
          <a:p>
            <a:endParaRPr lang="en-US" b="0"/>
          </a:p>
        </p:txBody>
      </p:sp>
      <p:sp>
        <p:nvSpPr>
          <p:cNvPr id="3" name="TextBox 2">
            <a:extLst>
              <a:ext uri="{FF2B5EF4-FFF2-40B4-BE49-F238E27FC236}">
                <a16:creationId xmlns:a16="http://schemas.microsoft.com/office/drawing/2014/main" id="{2AF7C993-A5EF-4819-9C56-B40A22CB3869}"/>
              </a:ext>
            </a:extLst>
          </p:cNvPr>
          <p:cNvSpPr txBox="1"/>
          <p:nvPr/>
        </p:nvSpPr>
        <p:spPr>
          <a:xfrm>
            <a:off x="1066800" y="1164771"/>
            <a:ext cx="10058400" cy="6124754"/>
          </a:xfrm>
          <a:prstGeom prst="rect">
            <a:avLst/>
          </a:prstGeom>
          <a:noFill/>
        </p:spPr>
        <p:txBody>
          <a:bodyPr wrap="square" lIns="91440" tIns="45720" rIns="91440" bIns="45720" rtlCol="0" anchor="t">
            <a:spAutoFit/>
          </a:bodyPr>
          <a:lstStyle/>
          <a:p>
            <a:pPr marL="473710" indent="-342900">
              <a:buClr>
                <a:schemeClr val="dk1"/>
              </a:buClr>
              <a:buSzPts val="2050"/>
              <a:buFont typeface="Arial"/>
              <a:buChar char="•"/>
            </a:pPr>
            <a:r>
              <a:rPr lang="en-US" sz="2200">
                <a:solidFill>
                  <a:schemeClr val="dk1"/>
                </a:solidFill>
                <a:latin typeface="Montserrat"/>
                <a:ea typeface="Times New Roman"/>
                <a:cs typeface="Times New Roman"/>
              </a:rPr>
              <a:t>The </a:t>
            </a:r>
            <a:r>
              <a:rPr lang="en-US" sz="2200" err="1">
                <a:solidFill>
                  <a:schemeClr val="dk1"/>
                </a:solidFill>
                <a:latin typeface="Montserrat"/>
                <a:cs typeface="Times New Roman"/>
              </a:rPr>
              <a:t>NFIRSTypeCode</a:t>
            </a:r>
            <a:r>
              <a:rPr lang="en-US" sz="2200">
                <a:solidFill>
                  <a:schemeClr val="dk1"/>
                </a:solidFill>
                <a:latin typeface="Montserrat"/>
                <a:cs typeface="Times New Roman"/>
              </a:rPr>
              <a:t> column from Fire incidents data was filtered to retain only those codes in which actual fire has occurred. </a:t>
            </a:r>
          </a:p>
          <a:p>
            <a:pPr marL="473710" indent="-342900">
              <a:buClr>
                <a:srgbClr val="116020"/>
              </a:buClr>
              <a:buSzPts val="2050"/>
              <a:buFont typeface="Arial"/>
              <a:buChar char="•"/>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solidFill>
                <a:schemeClr val="dk1"/>
              </a:solidFill>
              <a:latin typeface="Montserrat"/>
              <a:cs typeface="Times New Roman"/>
            </a:endParaRPr>
          </a:p>
          <a:p>
            <a:pPr marL="130810"/>
            <a:endParaRPr lang="en-US" sz="2200">
              <a:solidFill>
                <a:schemeClr val="dk1"/>
              </a:solidFill>
              <a:latin typeface="Calibri"/>
              <a:cs typeface="Calibri"/>
            </a:endParaRPr>
          </a:p>
          <a:p>
            <a:pPr marL="130810"/>
            <a:endParaRPr lang="en-US" sz="2200">
              <a:solidFill>
                <a:schemeClr val="dk1"/>
              </a:solidFill>
              <a:latin typeface="Calibri"/>
              <a:cs typeface="Calibri"/>
            </a:endParaRPr>
          </a:p>
          <a:p>
            <a:pPr marL="130810"/>
            <a:endParaRPr lang="en-US" sz="2200">
              <a:solidFill>
                <a:schemeClr val="dk1"/>
              </a:solidFill>
              <a:latin typeface="Calibri"/>
              <a:cs typeface="Calibri"/>
            </a:endParaRPr>
          </a:p>
          <a:p>
            <a:pPr marL="130810"/>
            <a:endParaRPr lang="en-US" sz="2200">
              <a:solidFill>
                <a:schemeClr val="dk1"/>
              </a:solidFill>
              <a:latin typeface="Calibri"/>
              <a:cs typeface="Calibri"/>
            </a:endParaRPr>
          </a:p>
          <a:p>
            <a:pPr marL="473710" indent="-342900">
              <a:buClr>
                <a:srgbClr val="116020"/>
              </a:buClr>
              <a:buSzPts val="2050"/>
              <a:buFont typeface="Arial"/>
              <a:buChar char="•"/>
            </a:pPr>
            <a:r>
              <a:rPr lang="en-US" sz="2200">
                <a:solidFill>
                  <a:schemeClr val="dk1"/>
                </a:solidFill>
                <a:latin typeface="Montserrat"/>
                <a:cs typeface="Times New Roman"/>
              </a:rPr>
              <a:t>The Application type </a:t>
            </a:r>
            <a:r>
              <a:rPr lang="en-US" sz="2200">
                <a:ea typeface="+mn-lt"/>
                <a:cs typeface="+mn-lt"/>
              </a:rPr>
              <a:t>"</a:t>
            </a:r>
            <a:r>
              <a:rPr lang="en-US" sz="2200">
                <a:solidFill>
                  <a:schemeClr val="dk1"/>
                </a:solidFill>
                <a:latin typeface="Montserrat"/>
                <a:cs typeface="Times New Roman"/>
              </a:rPr>
              <a:t>TRANSPORT VEHICLE FOR BLASTING</a:t>
            </a:r>
            <a:r>
              <a:rPr lang="en-US" sz="2200">
                <a:ea typeface="+mn-lt"/>
                <a:cs typeface="+mn-lt"/>
              </a:rPr>
              <a:t>"</a:t>
            </a:r>
            <a:r>
              <a:rPr lang="en-US" sz="2200">
                <a:solidFill>
                  <a:schemeClr val="dk1"/>
                </a:solidFill>
                <a:latin typeface="Montserrat"/>
                <a:cs typeface="Times New Roman"/>
              </a:rPr>
              <a:t> was removed from the Fire inspections data as it was irrelevant to the model.</a:t>
            </a:r>
          </a:p>
          <a:p>
            <a:pPr marL="130810">
              <a:buClr>
                <a:srgbClr val="116020"/>
              </a:buClr>
              <a:buSzPts val="2050"/>
            </a:pPr>
            <a:endParaRPr lang="en-US" sz="2200">
              <a:solidFill>
                <a:schemeClr val="dk1"/>
              </a:solidFill>
              <a:latin typeface="Montserrat"/>
              <a:cs typeface="Times New Roman"/>
            </a:endParaRPr>
          </a:p>
          <a:p>
            <a:pPr marL="473710" indent="-342900">
              <a:buClr>
                <a:srgbClr val="116020"/>
              </a:buClr>
              <a:buSzPts val="2050"/>
              <a:buFont typeface="Arial"/>
              <a:buChar char="•"/>
            </a:pPr>
            <a:endParaRPr lang="en-US" sz="2200">
              <a:latin typeface="Montserrat"/>
              <a:cs typeface="Times New Roman"/>
            </a:endParaRPr>
          </a:p>
          <a:p>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6C843911-9C55-887A-70A2-5D2F344F5E20}"/>
              </a:ext>
            </a:extLst>
          </p:cNvPr>
          <p:cNvPicPr>
            <a:picLocks noChangeAspect="1"/>
          </p:cNvPicPr>
          <p:nvPr/>
        </p:nvPicPr>
        <p:blipFill>
          <a:blip r:embed="rId2"/>
          <a:stretch>
            <a:fillRect/>
          </a:stretch>
        </p:blipFill>
        <p:spPr>
          <a:xfrm>
            <a:off x="3171914" y="2026304"/>
            <a:ext cx="5563311" cy="3076009"/>
          </a:xfrm>
          <a:prstGeom prst="rect">
            <a:avLst/>
          </a:prstGeom>
        </p:spPr>
      </p:pic>
    </p:spTree>
    <p:extLst>
      <p:ext uri="{BB962C8B-B14F-4D97-AF65-F5344CB8AC3E}">
        <p14:creationId xmlns:p14="http://schemas.microsoft.com/office/powerpoint/2010/main" val="134984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66800" y="547915"/>
            <a:ext cx="10058400" cy="457200"/>
          </a:xfrm>
        </p:spPr>
        <p:txBody>
          <a:bodyPr/>
          <a:lstStyle/>
          <a:p>
            <a:r>
              <a:rPr lang="en-US">
                <a:latin typeface="Cambria"/>
                <a:ea typeface="ＭＳ Ｐゴシック"/>
              </a:rPr>
              <a:t>Preprocessing – Joining Datasets</a:t>
            </a:r>
            <a:endParaRPr lang="en-US">
              <a:latin typeface="Cambria" panose="02040503050406030204" pitchFamily="18" charset="0"/>
            </a:endParaRPr>
          </a:p>
          <a:p>
            <a:endParaRPr lang="en-US" b="0"/>
          </a:p>
        </p:txBody>
      </p:sp>
      <p:sp>
        <p:nvSpPr>
          <p:cNvPr id="3" name="TextBox 2">
            <a:extLst>
              <a:ext uri="{FF2B5EF4-FFF2-40B4-BE49-F238E27FC236}">
                <a16:creationId xmlns:a16="http://schemas.microsoft.com/office/drawing/2014/main" id="{2AF7C993-A5EF-4819-9C56-B40A22CB3869}"/>
              </a:ext>
            </a:extLst>
          </p:cNvPr>
          <p:cNvSpPr txBox="1"/>
          <p:nvPr/>
        </p:nvSpPr>
        <p:spPr>
          <a:xfrm>
            <a:off x="1066800" y="1164771"/>
            <a:ext cx="10058400" cy="4508927"/>
          </a:xfrm>
          <a:prstGeom prst="rect">
            <a:avLst/>
          </a:prstGeom>
          <a:noFill/>
        </p:spPr>
        <p:txBody>
          <a:bodyPr wrap="square" lIns="91440" tIns="45720" rIns="91440" bIns="45720" rtlCol="0" anchor="t">
            <a:spAutoFit/>
          </a:bodyPr>
          <a:lstStyle/>
          <a:p>
            <a:pPr marL="473710" indent="-342900">
              <a:spcAft>
                <a:spcPts val="100"/>
              </a:spcAft>
              <a:buClr>
                <a:schemeClr val="dk1"/>
              </a:buClr>
              <a:buSzPts val="2050"/>
              <a:buFont typeface="Arial"/>
              <a:buChar char="•"/>
            </a:pPr>
            <a:r>
              <a:rPr lang="en-US" sz="2200">
                <a:solidFill>
                  <a:schemeClr val="dk1"/>
                </a:solidFill>
                <a:latin typeface="Montserrat"/>
                <a:ea typeface="Times New Roman"/>
                <a:cs typeface="Times New Roman"/>
              </a:rPr>
              <a:t>After cleaning the data, the datasets were joined based on the location and parcel IDs.</a:t>
            </a:r>
            <a:endParaRPr lang="en-US">
              <a:solidFill>
                <a:schemeClr val="dk1"/>
              </a:solidFill>
              <a:cs typeface="Calibri"/>
            </a:endParaRPr>
          </a:p>
          <a:p>
            <a:pPr marL="473710" indent="-342900">
              <a:spcAft>
                <a:spcPts val="100"/>
              </a:spcAft>
              <a:buClr>
                <a:srgbClr val="116020"/>
              </a:buClr>
              <a:buSzPts val="2050"/>
              <a:buFont typeface="Arial"/>
              <a:buChar char="•"/>
            </a:pPr>
            <a:r>
              <a:rPr lang="en-US" sz="2200">
                <a:solidFill>
                  <a:schemeClr val="dk1"/>
                </a:solidFill>
                <a:latin typeface="Montserrat"/>
                <a:cs typeface="Times New Roman"/>
              </a:rPr>
              <a:t>The location coordinates of Fire incidents data were in </a:t>
            </a:r>
            <a:r>
              <a:rPr lang="en-US" sz="2200">
                <a:ea typeface="+mn-lt"/>
                <a:cs typeface="+mn-lt"/>
              </a:rPr>
              <a:t>Vir</a:t>
            </a:r>
            <a:r>
              <a:rPr lang="en-US" sz="2200">
                <a:solidFill>
                  <a:schemeClr val="dk1"/>
                </a:solidFill>
                <a:latin typeface="Montserrat"/>
                <a:cs typeface="Times New Roman"/>
              </a:rPr>
              <a:t>ginia State Plane Coordinate system(North Zone) whereas the location in Fire inspections data was present in longitude and latitude format of WGS84 coordinate system.</a:t>
            </a:r>
          </a:p>
          <a:p>
            <a:pPr marL="473710" indent="-342900">
              <a:spcBef>
                <a:spcPts val="100"/>
              </a:spcBef>
              <a:spcAft>
                <a:spcPts val="100"/>
              </a:spcAft>
              <a:buClr>
                <a:srgbClr val="116020"/>
              </a:buClr>
              <a:buSzPts val="2050"/>
              <a:buFont typeface="Arial"/>
              <a:buChar char="•"/>
            </a:pPr>
            <a:r>
              <a:rPr lang="en-US" sz="2200">
                <a:solidFill>
                  <a:schemeClr val="dk1"/>
                </a:solidFill>
                <a:latin typeface="Montserrat"/>
                <a:cs typeface="Times New Roman"/>
              </a:rPr>
              <a:t>The coordinates in Virginia State Plane coordinate system were transformed to </a:t>
            </a:r>
            <a:r>
              <a:rPr lang="en-US" sz="2200">
                <a:ea typeface="+mn-lt"/>
                <a:cs typeface="+mn-lt"/>
              </a:rPr>
              <a:t>W</a:t>
            </a:r>
            <a:r>
              <a:rPr lang="en-US" sz="2200">
                <a:solidFill>
                  <a:schemeClr val="dk1"/>
                </a:solidFill>
                <a:latin typeface="Montserrat"/>
                <a:cs typeface="Times New Roman"/>
              </a:rPr>
              <a:t>GS84 coordinate system using the </a:t>
            </a:r>
            <a:r>
              <a:rPr lang="en-US" sz="2200" err="1">
                <a:solidFill>
                  <a:schemeClr val="dk1"/>
                </a:solidFill>
                <a:latin typeface="Montserrat"/>
                <a:cs typeface="Times New Roman"/>
              </a:rPr>
              <a:t>spTransform</a:t>
            </a:r>
            <a:r>
              <a:rPr lang="en-US" sz="2200">
                <a:solidFill>
                  <a:schemeClr val="dk1"/>
                </a:solidFill>
                <a:latin typeface="Montserrat"/>
                <a:cs typeface="Times New Roman"/>
              </a:rPr>
              <a:t>() method in </a:t>
            </a:r>
            <a:r>
              <a:rPr lang="en-US" sz="2200" err="1">
                <a:solidFill>
                  <a:schemeClr val="dk1"/>
                </a:solidFill>
                <a:latin typeface="Montserrat"/>
                <a:cs typeface="Times New Roman"/>
              </a:rPr>
              <a:t>rgdal</a:t>
            </a:r>
            <a:r>
              <a:rPr lang="en-US" sz="2200">
                <a:solidFill>
                  <a:schemeClr val="dk1"/>
                </a:solidFill>
                <a:latin typeface="Montserrat"/>
                <a:cs typeface="Times New Roman"/>
              </a:rPr>
              <a:t> library.</a:t>
            </a:r>
          </a:p>
          <a:p>
            <a:pPr marL="473710" indent="-342900">
              <a:spcBef>
                <a:spcPts val="100"/>
              </a:spcBef>
              <a:spcAft>
                <a:spcPts val="100"/>
              </a:spcAft>
              <a:buClr>
                <a:srgbClr val="116020"/>
              </a:buClr>
              <a:buSzPts val="2050"/>
              <a:buFont typeface="Arial"/>
              <a:buChar char="•"/>
            </a:pPr>
            <a:r>
              <a:rPr lang="en-US" sz="2200">
                <a:solidFill>
                  <a:schemeClr val="dk1"/>
                </a:solidFill>
                <a:latin typeface="Montserrat"/>
                <a:cs typeface="Times New Roman"/>
              </a:rPr>
              <a:t>The fire incidents data was transformed into a binary variable and left joined with the fire inspections and other data to get the response variable.</a:t>
            </a:r>
          </a:p>
          <a:p>
            <a:endParaRPr lang="en-US">
              <a:latin typeface="Calibri"/>
              <a:cs typeface="Calibri"/>
            </a:endParaRPr>
          </a:p>
        </p:txBody>
      </p:sp>
    </p:spTree>
    <p:extLst>
      <p:ext uri="{BB962C8B-B14F-4D97-AF65-F5344CB8AC3E}">
        <p14:creationId xmlns:p14="http://schemas.microsoft.com/office/powerpoint/2010/main" val="1879645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err="1">
                <a:latin typeface="Cambria" panose="02040503050406030204" pitchFamily="18" charset="0"/>
              </a:rPr>
              <a:t>EXPLOratory</a:t>
            </a:r>
            <a:r>
              <a:rPr lang="en-US">
                <a:latin typeface="Cambria" panose="02040503050406030204" pitchFamily="18" charset="0"/>
              </a:rPr>
              <a:t> data analysis</a:t>
            </a:r>
          </a:p>
          <a:p>
            <a:endParaRPr lang="en-US"/>
          </a:p>
        </p:txBody>
      </p:sp>
      <p:sp>
        <p:nvSpPr>
          <p:cNvPr id="12" name="Google Shape;66;p15">
            <a:extLst>
              <a:ext uri="{FF2B5EF4-FFF2-40B4-BE49-F238E27FC236}">
                <a16:creationId xmlns:a16="http://schemas.microsoft.com/office/drawing/2014/main" id="{71B366A2-80A2-4E2D-97A1-0D114EBC70F5}"/>
              </a:ext>
            </a:extLst>
          </p:cNvPr>
          <p:cNvSpPr txBox="1">
            <a:spLocks/>
          </p:cNvSpPr>
          <p:nvPr/>
        </p:nvSpPr>
        <p:spPr>
          <a:xfrm>
            <a:off x="490300" y="5358133"/>
            <a:ext cx="11360800" cy="1305600"/>
          </a:xfrm>
          <a:prstGeom prst="rect">
            <a:avLst/>
          </a:prstGeom>
        </p:spPr>
        <p:txBody>
          <a:bodyPr spcFirstLastPara="1" vert="horz" wrap="square" lIns="121900" tIns="121900" rIns="121900" bIns="1219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indent="-405765">
              <a:buClr>
                <a:schemeClr val="dk1"/>
              </a:buClr>
              <a:buSzPts val="1200"/>
              <a:buFont typeface="Times New Roman"/>
              <a:buChar char="●"/>
            </a:pPr>
            <a:endParaRPr lang="en-US" sz="1600" kern="0" dirty="0">
              <a:solidFill>
                <a:schemeClr val="dk1"/>
              </a:solidFill>
              <a:highlight>
                <a:srgbClr val="FFFFFF"/>
              </a:highlight>
              <a:latin typeface="Montserrat"/>
              <a:cs typeface="Times New Roman"/>
            </a:endParaRPr>
          </a:p>
        </p:txBody>
      </p:sp>
      <p:pic>
        <p:nvPicPr>
          <p:cNvPr id="3" name="Picture 3" descr="Chart, bar chart&#10;&#10;Description automatically generated">
            <a:extLst>
              <a:ext uri="{FF2B5EF4-FFF2-40B4-BE49-F238E27FC236}">
                <a16:creationId xmlns:a16="http://schemas.microsoft.com/office/drawing/2014/main" id="{4277385C-F3ED-F90B-F189-AD13F2F94F53}"/>
              </a:ext>
            </a:extLst>
          </p:cNvPr>
          <p:cNvPicPr>
            <a:picLocks noChangeAspect="1"/>
          </p:cNvPicPr>
          <p:nvPr/>
        </p:nvPicPr>
        <p:blipFill>
          <a:blip r:embed="rId2"/>
          <a:stretch>
            <a:fillRect/>
          </a:stretch>
        </p:blipFill>
        <p:spPr>
          <a:xfrm>
            <a:off x="791136" y="1497880"/>
            <a:ext cx="3550023" cy="2954564"/>
          </a:xfrm>
          <a:prstGeom prst="rect">
            <a:avLst/>
          </a:prstGeom>
        </p:spPr>
      </p:pic>
      <p:pic>
        <p:nvPicPr>
          <p:cNvPr id="4" name="Picture 4" descr="Chart, bar chart&#10;&#10;Description automatically generated">
            <a:extLst>
              <a:ext uri="{FF2B5EF4-FFF2-40B4-BE49-F238E27FC236}">
                <a16:creationId xmlns:a16="http://schemas.microsoft.com/office/drawing/2014/main" id="{60AC74C6-0507-B504-EA0E-13F718E1DA4A}"/>
              </a:ext>
            </a:extLst>
          </p:cNvPr>
          <p:cNvPicPr>
            <a:picLocks noChangeAspect="1"/>
          </p:cNvPicPr>
          <p:nvPr/>
        </p:nvPicPr>
        <p:blipFill>
          <a:blip r:embed="rId3"/>
          <a:stretch>
            <a:fillRect/>
          </a:stretch>
        </p:blipFill>
        <p:spPr>
          <a:xfrm>
            <a:off x="8086166" y="1497880"/>
            <a:ext cx="3426758" cy="3066622"/>
          </a:xfrm>
          <a:prstGeom prst="rect">
            <a:avLst/>
          </a:prstGeom>
        </p:spPr>
      </p:pic>
      <p:pic>
        <p:nvPicPr>
          <p:cNvPr id="6" name="Picture 6" descr="Chart&#10;&#10;Description automatically generated">
            <a:extLst>
              <a:ext uri="{FF2B5EF4-FFF2-40B4-BE49-F238E27FC236}">
                <a16:creationId xmlns:a16="http://schemas.microsoft.com/office/drawing/2014/main" id="{A88409D3-F557-2692-282A-A2508B9FDC9F}"/>
              </a:ext>
            </a:extLst>
          </p:cNvPr>
          <p:cNvPicPr>
            <a:picLocks noChangeAspect="1"/>
          </p:cNvPicPr>
          <p:nvPr/>
        </p:nvPicPr>
        <p:blipFill>
          <a:blip r:embed="rId4"/>
          <a:stretch>
            <a:fillRect/>
          </a:stretch>
        </p:blipFill>
        <p:spPr>
          <a:xfrm>
            <a:off x="4657165" y="4142469"/>
            <a:ext cx="3359522" cy="2719239"/>
          </a:xfrm>
          <a:prstGeom prst="rect">
            <a:avLst/>
          </a:prstGeom>
        </p:spPr>
      </p:pic>
      <p:sp>
        <p:nvSpPr>
          <p:cNvPr id="7" name="TextBox 6">
            <a:extLst>
              <a:ext uri="{FF2B5EF4-FFF2-40B4-BE49-F238E27FC236}">
                <a16:creationId xmlns:a16="http://schemas.microsoft.com/office/drawing/2014/main" id="{9BC8B5D8-FFC6-B613-7407-B18A82782CB7}"/>
              </a:ext>
            </a:extLst>
          </p:cNvPr>
          <p:cNvSpPr txBox="1"/>
          <p:nvPr/>
        </p:nvSpPr>
        <p:spPr>
          <a:xfrm>
            <a:off x="4612341" y="1855694"/>
            <a:ext cx="3000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This graph is used to show the type of incidents that take place in Fairfax county</a:t>
            </a:r>
            <a:endParaRPr lang="en-US"/>
          </a:p>
        </p:txBody>
      </p:sp>
      <p:sp>
        <p:nvSpPr>
          <p:cNvPr id="8" name="TextBox 7">
            <a:extLst>
              <a:ext uri="{FF2B5EF4-FFF2-40B4-BE49-F238E27FC236}">
                <a16:creationId xmlns:a16="http://schemas.microsoft.com/office/drawing/2014/main" id="{0B790973-DE1E-6550-4DC3-1FE8877F39AC}"/>
              </a:ext>
            </a:extLst>
          </p:cNvPr>
          <p:cNvSpPr txBox="1"/>
          <p:nvPr/>
        </p:nvSpPr>
        <p:spPr>
          <a:xfrm>
            <a:off x="1583951" y="4900893"/>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This graph is used analyze the station which responds to maximum no. Of incidents  </a:t>
            </a:r>
            <a:endParaRPr lang="en-US"/>
          </a:p>
        </p:txBody>
      </p:sp>
      <p:sp>
        <p:nvSpPr>
          <p:cNvPr id="9" name="TextBox 8">
            <a:extLst>
              <a:ext uri="{FF2B5EF4-FFF2-40B4-BE49-F238E27FC236}">
                <a16:creationId xmlns:a16="http://schemas.microsoft.com/office/drawing/2014/main" id="{BCA065D8-A845-3787-61A8-2BFAC4508AAD}"/>
              </a:ext>
            </a:extLst>
          </p:cNvPr>
          <p:cNvSpPr txBox="1"/>
          <p:nvPr/>
        </p:nvSpPr>
        <p:spPr>
          <a:xfrm>
            <a:off x="8584826" y="509979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Using the above graph, status of incidents are calculated.</a:t>
            </a:r>
            <a:endParaRPr lang="en-US"/>
          </a:p>
        </p:txBody>
      </p:sp>
    </p:spTree>
    <p:extLst>
      <p:ext uri="{BB962C8B-B14F-4D97-AF65-F5344CB8AC3E}">
        <p14:creationId xmlns:p14="http://schemas.microsoft.com/office/powerpoint/2010/main" val="212199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TextBox 1">
            <a:extLst>
              <a:ext uri="{FF2B5EF4-FFF2-40B4-BE49-F238E27FC236}">
                <a16:creationId xmlns:a16="http://schemas.microsoft.com/office/drawing/2014/main" id="{C9EA946D-5973-72B9-8863-7A4A77A269A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6" name="Picture 7" descr="Chart, bar chart&#10;&#10;Description automatically generated">
            <a:extLst>
              <a:ext uri="{FF2B5EF4-FFF2-40B4-BE49-F238E27FC236}">
                <a16:creationId xmlns:a16="http://schemas.microsoft.com/office/drawing/2014/main" id="{5E39DBA8-9BBC-A8A6-F98D-05C9E6C5824F}"/>
              </a:ext>
            </a:extLst>
          </p:cNvPr>
          <p:cNvPicPr>
            <a:picLocks noChangeAspect="1"/>
          </p:cNvPicPr>
          <p:nvPr/>
        </p:nvPicPr>
        <p:blipFill>
          <a:blip r:embed="rId3"/>
          <a:stretch>
            <a:fillRect/>
          </a:stretch>
        </p:blipFill>
        <p:spPr>
          <a:xfrm>
            <a:off x="208429" y="310056"/>
            <a:ext cx="3695700" cy="3772593"/>
          </a:xfrm>
          <a:prstGeom prst="rect">
            <a:avLst/>
          </a:prstGeom>
        </p:spPr>
      </p:pic>
      <p:pic>
        <p:nvPicPr>
          <p:cNvPr id="8" name="Picture 8" descr="Chart, bar chart&#10;&#10;Description automatically generated">
            <a:extLst>
              <a:ext uri="{FF2B5EF4-FFF2-40B4-BE49-F238E27FC236}">
                <a16:creationId xmlns:a16="http://schemas.microsoft.com/office/drawing/2014/main" id="{FF7EEA79-236A-A786-9CF2-261915222D56}"/>
              </a:ext>
            </a:extLst>
          </p:cNvPr>
          <p:cNvPicPr>
            <a:picLocks noChangeAspect="1"/>
          </p:cNvPicPr>
          <p:nvPr/>
        </p:nvPicPr>
        <p:blipFill>
          <a:blip r:embed="rId4"/>
          <a:stretch>
            <a:fillRect/>
          </a:stretch>
        </p:blipFill>
        <p:spPr>
          <a:xfrm>
            <a:off x="7637930" y="153173"/>
            <a:ext cx="3931023" cy="3727769"/>
          </a:xfrm>
          <a:prstGeom prst="rect">
            <a:avLst/>
          </a:prstGeom>
        </p:spPr>
      </p:pic>
      <p:pic>
        <p:nvPicPr>
          <p:cNvPr id="9" name="Picture 9" descr="Chart, bar chart&#10;&#10;Description automatically generated">
            <a:extLst>
              <a:ext uri="{FF2B5EF4-FFF2-40B4-BE49-F238E27FC236}">
                <a16:creationId xmlns:a16="http://schemas.microsoft.com/office/drawing/2014/main" id="{787D1F0F-0E5C-5D4C-6F44-4E7C4004EBA3}"/>
              </a:ext>
            </a:extLst>
          </p:cNvPr>
          <p:cNvPicPr>
            <a:picLocks noChangeAspect="1"/>
          </p:cNvPicPr>
          <p:nvPr/>
        </p:nvPicPr>
        <p:blipFill>
          <a:blip r:embed="rId5"/>
          <a:stretch>
            <a:fillRect/>
          </a:stretch>
        </p:blipFill>
        <p:spPr>
          <a:xfrm>
            <a:off x="3850342" y="3257203"/>
            <a:ext cx="4390463" cy="3660534"/>
          </a:xfrm>
          <a:prstGeom prst="rect">
            <a:avLst/>
          </a:prstGeom>
        </p:spPr>
      </p:pic>
      <p:sp>
        <p:nvSpPr>
          <p:cNvPr id="11" name="TextBox 10">
            <a:extLst>
              <a:ext uri="{FF2B5EF4-FFF2-40B4-BE49-F238E27FC236}">
                <a16:creationId xmlns:a16="http://schemas.microsoft.com/office/drawing/2014/main" id="{C84C1D30-B1D2-86DC-2D34-C34988E21EB6}"/>
              </a:ext>
            </a:extLst>
          </p:cNvPr>
          <p:cNvSpPr txBox="1"/>
          <p:nvPr/>
        </p:nvSpPr>
        <p:spPr>
          <a:xfrm>
            <a:off x="4161305" y="82195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Change in number of incidents based on location </a:t>
            </a:r>
          </a:p>
        </p:txBody>
      </p:sp>
      <p:sp>
        <p:nvSpPr>
          <p:cNvPr id="12" name="TextBox 11">
            <a:extLst>
              <a:ext uri="{FF2B5EF4-FFF2-40B4-BE49-F238E27FC236}">
                <a16:creationId xmlns:a16="http://schemas.microsoft.com/office/drawing/2014/main" id="{7B9B4109-D1EC-3DB9-D28E-E6DCFB572395}"/>
              </a:ext>
            </a:extLst>
          </p:cNvPr>
          <p:cNvSpPr txBox="1"/>
          <p:nvPr/>
        </p:nvSpPr>
        <p:spPr>
          <a:xfrm>
            <a:off x="1032062" y="47524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Number of incidents based on type of building</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9AB684-F0D8-B871-1B50-B68745285B14}"/>
              </a:ext>
            </a:extLst>
          </p:cNvPr>
          <p:cNvSpPr>
            <a:spLocks noGrp="1"/>
          </p:cNvSpPr>
          <p:nvPr>
            <p:ph type="sldNum" idx="12"/>
          </p:nvPr>
        </p:nvSpPr>
        <p:spPr/>
        <p:txBody>
          <a:bodyPr/>
          <a:lstStyle/>
          <a:p>
            <a:pPr algn="r"/>
            <a:fld id="{00000000-1234-1234-1234-123412341234}" type="slidenum">
              <a:rPr lang="en" smtClean="0"/>
              <a:pPr algn="r"/>
              <a:t>14</a:t>
            </a:fld>
            <a:endParaRPr lang="en"/>
          </a:p>
        </p:txBody>
      </p:sp>
      <p:pic>
        <p:nvPicPr>
          <p:cNvPr id="5" name="Picture 5" descr="Chart, histogram&#10;&#10;Description automatically generated">
            <a:extLst>
              <a:ext uri="{FF2B5EF4-FFF2-40B4-BE49-F238E27FC236}">
                <a16:creationId xmlns:a16="http://schemas.microsoft.com/office/drawing/2014/main" id="{4BDB1B9C-9FBF-2BE1-A49D-68F2B7468D5F}"/>
              </a:ext>
            </a:extLst>
          </p:cNvPr>
          <p:cNvPicPr>
            <a:picLocks noChangeAspect="1"/>
          </p:cNvPicPr>
          <p:nvPr/>
        </p:nvPicPr>
        <p:blipFill>
          <a:blip r:embed="rId2"/>
          <a:stretch>
            <a:fillRect/>
          </a:stretch>
        </p:blipFill>
        <p:spPr>
          <a:xfrm>
            <a:off x="813547" y="1105674"/>
            <a:ext cx="3505200" cy="3257122"/>
          </a:xfrm>
          <a:prstGeom prst="rect">
            <a:avLst/>
          </a:prstGeom>
        </p:spPr>
      </p:pic>
      <p:sp>
        <p:nvSpPr>
          <p:cNvPr id="6" name="TextBox 5">
            <a:extLst>
              <a:ext uri="{FF2B5EF4-FFF2-40B4-BE49-F238E27FC236}">
                <a16:creationId xmlns:a16="http://schemas.microsoft.com/office/drawing/2014/main" id="{0FE05B6D-54D8-4AC5-46A3-3D34AC7599F9}"/>
              </a:ext>
            </a:extLst>
          </p:cNvPr>
          <p:cNvSpPr txBox="1"/>
          <p:nvPr/>
        </p:nvSpPr>
        <p:spPr>
          <a:xfrm>
            <a:off x="4511488" y="298076"/>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Building Description</a:t>
            </a:r>
          </a:p>
          <a:p>
            <a:endParaRPr lang="en-US" dirty="0">
              <a:cs typeface="Calibri"/>
            </a:endParaRPr>
          </a:p>
        </p:txBody>
      </p:sp>
      <p:pic>
        <p:nvPicPr>
          <p:cNvPr id="8" name="Picture 8" descr="Chart, bar chart&#10;&#10;Description automatically generated">
            <a:extLst>
              <a:ext uri="{FF2B5EF4-FFF2-40B4-BE49-F238E27FC236}">
                <a16:creationId xmlns:a16="http://schemas.microsoft.com/office/drawing/2014/main" id="{B2F88AC7-8710-CF09-C280-8F76068BA00C}"/>
              </a:ext>
            </a:extLst>
          </p:cNvPr>
          <p:cNvPicPr>
            <a:picLocks noChangeAspect="1"/>
          </p:cNvPicPr>
          <p:nvPr/>
        </p:nvPicPr>
        <p:blipFill>
          <a:blip r:embed="rId3"/>
          <a:stretch>
            <a:fillRect/>
          </a:stretch>
        </p:blipFill>
        <p:spPr>
          <a:xfrm>
            <a:off x="8142195" y="1497879"/>
            <a:ext cx="3886200" cy="2618387"/>
          </a:xfrm>
          <a:prstGeom prst="rect">
            <a:avLst/>
          </a:prstGeom>
        </p:spPr>
      </p:pic>
      <p:pic>
        <p:nvPicPr>
          <p:cNvPr id="9" name="Picture 9" descr="Chart, bar chart, histogram&#10;&#10;Description automatically generated">
            <a:extLst>
              <a:ext uri="{FF2B5EF4-FFF2-40B4-BE49-F238E27FC236}">
                <a16:creationId xmlns:a16="http://schemas.microsoft.com/office/drawing/2014/main" id="{4DEDD1F9-3AFE-D77D-6631-634C347BDC90}"/>
              </a:ext>
            </a:extLst>
          </p:cNvPr>
          <p:cNvPicPr>
            <a:picLocks noChangeAspect="1"/>
          </p:cNvPicPr>
          <p:nvPr/>
        </p:nvPicPr>
        <p:blipFill>
          <a:blip r:embed="rId4"/>
          <a:stretch>
            <a:fillRect/>
          </a:stretch>
        </p:blipFill>
        <p:spPr>
          <a:xfrm>
            <a:off x="4096871" y="1352203"/>
            <a:ext cx="4009464" cy="2696829"/>
          </a:xfrm>
          <a:prstGeom prst="rect">
            <a:avLst/>
          </a:prstGeom>
        </p:spPr>
      </p:pic>
      <p:pic>
        <p:nvPicPr>
          <p:cNvPr id="10" name="Picture 10" descr="Chart, bar chart&#10;&#10;Description automatically generated">
            <a:extLst>
              <a:ext uri="{FF2B5EF4-FFF2-40B4-BE49-F238E27FC236}">
                <a16:creationId xmlns:a16="http://schemas.microsoft.com/office/drawing/2014/main" id="{A666017C-783B-C13B-6D4B-23338EC799E6}"/>
              </a:ext>
            </a:extLst>
          </p:cNvPr>
          <p:cNvPicPr>
            <a:picLocks noChangeAspect="1"/>
          </p:cNvPicPr>
          <p:nvPr/>
        </p:nvPicPr>
        <p:blipFill>
          <a:blip r:embed="rId5"/>
          <a:stretch>
            <a:fillRect/>
          </a:stretch>
        </p:blipFill>
        <p:spPr>
          <a:xfrm>
            <a:off x="3659842" y="4176086"/>
            <a:ext cx="5443817" cy="2685622"/>
          </a:xfrm>
          <a:prstGeom prst="rect">
            <a:avLst/>
          </a:prstGeom>
        </p:spPr>
      </p:pic>
    </p:spTree>
    <p:extLst>
      <p:ext uri="{BB962C8B-B14F-4D97-AF65-F5344CB8AC3E}">
        <p14:creationId xmlns:p14="http://schemas.microsoft.com/office/powerpoint/2010/main" val="49809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latin typeface="Cambria" panose="02040503050406030204" pitchFamily="18" charset="0"/>
              </a:rPr>
              <a:t>Predictive modelling</a:t>
            </a:r>
            <a:endParaRPr lang="en-US"/>
          </a:p>
        </p:txBody>
      </p:sp>
      <p:sp>
        <p:nvSpPr>
          <p:cNvPr id="7" name="TextBox 6">
            <a:extLst>
              <a:ext uri="{FF2B5EF4-FFF2-40B4-BE49-F238E27FC236}">
                <a16:creationId xmlns:a16="http://schemas.microsoft.com/office/drawing/2014/main" id="{B774315F-DFBE-49CE-A037-5935AE2A6CA5}"/>
              </a:ext>
            </a:extLst>
          </p:cNvPr>
          <p:cNvSpPr txBox="1"/>
          <p:nvPr/>
        </p:nvSpPr>
        <p:spPr>
          <a:xfrm>
            <a:off x="1197428" y="1665238"/>
            <a:ext cx="9459685" cy="3271921"/>
          </a:xfrm>
          <a:prstGeom prst="rect">
            <a:avLst/>
          </a:prstGeom>
          <a:noFill/>
        </p:spPr>
        <p:txBody>
          <a:bodyPr wrap="square" lIns="91440" tIns="45720" rIns="91440" bIns="45720" anchor="t">
            <a:spAutoFit/>
          </a:bodyPr>
          <a:lstStyle/>
          <a:p>
            <a:pPr marL="342900" indent="-342900">
              <a:lnSpc>
                <a:spcPct val="150000"/>
              </a:lnSpc>
              <a:buFont typeface="Arial" panose="020B0604020202020204" pitchFamily="34" charset="0"/>
              <a:buChar char="•"/>
            </a:pPr>
            <a:r>
              <a:rPr lang="en-US" sz="2000">
                <a:latin typeface="Montserrat"/>
              </a:rPr>
              <a:t> Final dataset is developed by combining Fire Incidents , Fire Inspections, Tax-dwelling , Tax-Land, Address Points datasets.</a:t>
            </a:r>
          </a:p>
          <a:p>
            <a:pPr marL="342900" indent="-342900">
              <a:lnSpc>
                <a:spcPct val="150000"/>
              </a:lnSpc>
              <a:buFont typeface="Arial" panose="020B0604020202020204" pitchFamily="34" charset="0"/>
              <a:buChar char="•"/>
            </a:pPr>
            <a:r>
              <a:rPr lang="en-US" sz="2000">
                <a:latin typeface="Montserrat"/>
              </a:rPr>
              <a:t>Three models Logistic Regression, Random Forest and Stochastic</a:t>
            </a:r>
            <a:r>
              <a:rPr lang="en-US" sz="2000">
                <a:ea typeface="+mn-lt"/>
                <a:cs typeface="+mn-lt"/>
              </a:rPr>
              <a:t> </a:t>
            </a:r>
            <a:r>
              <a:rPr lang="en-US" sz="2000">
                <a:latin typeface="Montserrat"/>
              </a:rPr>
              <a:t>Gradient Boosting were built to predict the incidence of fire.</a:t>
            </a:r>
          </a:p>
          <a:p>
            <a:pPr marL="342900" indent="-342900">
              <a:lnSpc>
                <a:spcPct val="150000"/>
              </a:lnSpc>
              <a:buFont typeface="Arial" panose="020B0604020202020204" pitchFamily="34" charset="0"/>
              <a:buChar char="•"/>
            </a:pPr>
            <a:r>
              <a:rPr lang="en-US" sz="2000">
                <a:latin typeface="Montserrat"/>
              </a:rPr>
              <a:t>Each model was created with 10-fold cross validation.</a:t>
            </a:r>
          </a:p>
          <a:p>
            <a:pPr marL="342900" indent="-342900">
              <a:lnSpc>
                <a:spcPct val="150000"/>
              </a:lnSpc>
              <a:buFont typeface="Arial" panose="020B0604020202020204" pitchFamily="34" charset="0"/>
              <a:buChar char="•"/>
            </a:pPr>
            <a:r>
              <a:rPr lang="en-US" sz="2000">
                <a:latin typeface="Montserrat"/>
              </a:rPr>
              <a:t>The response variable is the binary variable which conveys if the fire incident happened at that property.</a:t>
            </a:r>
          </a:p>
        </p:txBody>
      </p:sp>
    </p:spTree>
    <p:extLst>
      <p:ext uri="{BB962C8B-B14F-4D97-AF65-F5344CB8AC3E}">
        <p14:creationId xmlns:p14="http://schemas.microsoft.com/office/powerpoint/2010/main" val="187618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7600" y="311989"/>
            <a:ext cx="10058400" cy="572219"/>
          </a:xfrm>
        </p:spPr>
        <p:txBody>
          <a:bodyPr/>
          <a:lstStyle/>
          <a:p>
            <a:r>
              <a:rPr lang="en-US">
                <a:latin typeface="Cambria"/>
                <a:ea typeface="ＭＳ Ｐゴシック"/>
              </a:rPr>
              <a:t>LOGISTIC REGRESSION</a:t>
            </a:r>
            <a:endParaRPr lang="en-US">
              <a:latin typeface="Cambria" panose="02040503050406030204" pitchFamily="18" charset="0"/>
            </a:endParaRPr>
          </a:p>
          <a:p>
            <a:endParaRPr lang="en-US"/>
          </a:p>
        </p:txBody>
      </p:sp>
      <p:sp>
        <p:nvSpPr>
          <p:cNvPr id="3" name="TextBox 2">
            <a:extLst>
              <a:ext uri="{FF2B5EF4-FFF2-40B4-BE49-F238E27FC236}">
                <a16:creationId xmlns:a16="http://schemas.microsoft.com/office/drawing/2014/main" id="{90FC5938-2E28-F2F1-2F0B-C6D25532402E}"/>
              </a:ext>
            </a:extLst>
          </p:cNvPr>
          <p:cNvSpPr txBox="1"/>
          <p:nvPr/>
        </p:nvSpPr>
        <p:spPr>
          <a:xfrm>
            <a:off x="1228725" y="120967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Logistic Regression – Model Building</a:t>
            </a:r>
          </a:p>
        </p:txBody>
      </p:sp>
      <p:sp>
        <p:nvSpPr>
          <p:cNvPr id="8" name="TextBox 7">
            <a:extLst>
              <a:ext uri="{FF2B5EF4-FFF2-40B4-BE49-F238E27FC236}">
                <a16:creationId xmlns:a16="http://schemas.microsoft.com/office/drawing/2014/main" id="{49599E53-C8A5-2629-B864-5B983E8EF109}"/>
              </a:ext>
            </a:extLst>
          </p:cNvPr>
          <p:cNvSpPr txBox="1"/>
          <p:nvPr/>
        </p:nvSpPr>
        <p:spPr>
          <a:xfrm>
            <a:off x="5438775" y="1207293"/>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Logistic Regression</a:t>
            </a:r>
            <a:r>
              <a:rPr lang="en-US"/>
              <a:t> – Model Results</a:t>
            </a:r>
          </a:p>
        </p:txBody>
      </p:sp>
      <p:sp>
        <p:nvSpPr>
          <p:cNvPr id="10" name="TextBox 9">
            <a:extLst>
              <a:ext uri="{FF2B5EF4-FFF2-40B4-BE49-F238E27FC236}">
                <a16:creationId xmlns:a16="http://schemas.microsoft.com/office/drawing/2014/main" id="{EA8DBEBD-C328-4BA5-346A-CC9CA5E45035}"/>
              </a:ext>
            </a:extLst>
          </p:cNvPr>
          <p:cNvSpPr txBox="1"/>
          <p:nvPr/>
        </p:nvSpPr>
        <p:spPr>
          <a:xfrm>
            <a:off x="5431631" y="296465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Logistic Regression</a:t>
            </a:r>
            <a:r>
              <a:rPr lang="en-US"/>
              <a:t> – Confusion Matrix</a:t>
            </a:r>
            <a:endParaRPr lang="en-US">
              <a:cs typeface="Calibri"/>
            </a:endParaRPr>
          </a:p>
        </p:txBody>
      </p:sp>
      <p:sp>
        <p:nvSpPr>
          <p:cNvPr id="11" name="TextBox 10">
            <a:extLst>
              <a:ext uri="{FF2B5EF4-FFF2-40B4-BE49-F238E27FC236}">
                <a16:creationId xmlns:a16="http://schemas.microsoft.com/office/drawing/2014/main" id="{18B6A0CC-A083-617C-9DBE-00655FAB8193}"/>
              </a:ext>
            </a:extLst>
          </p:cNvPr>
          <p:cNvSpPr txBox="1"/>
          <p:nvPr/>
        </p:nvSpPr>
        <p:spPr>
          <a:xfrm>
            <a:off x="5060156" y="125015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5" name="Picture 5" descr="A picture containing text&#10;&#10;Description automatically generated">
            <a:extLst>
              <a:ext uri="{FF2B5EF4-FFF2-40B4-BE49-F238E27FC236}">
                <a16:creationId xmlns:a16="http://schemas.microsoft.com/office/drawing/2014/main" id="{63C1877B-18B7-9B69-04E5-398C47DAD1D4}"/>
              </a:ext>
            </a:extLst>
          </p:cNvPr>
          <p:cNvPicPr>
            <a:picLocks noChangeAspect="1"/>
          </p:cNvPicPr>
          <p:nvPr/>
        </p:nvPicPr>
        <p:blipFill>
          <a:blip r:embed="rId2"/>
          <a:stretch>
            <a:fillRect/>
          </a:stretch>
        </p:blipFill>
        <p:spPr>
          <a:xfrm>
            <a:off x="5548313" y="3550444"/>
            <a:ext cx="2743200" cy="1057275"/>
          </a:xfrm>
          <a:prstGeom prst="rect">
            <a:avLst/>
          </a:prstGeom>
        </p:spPr>
      </p:pic>
      <p:pic>
        <p:nvPicPr>
          <p:cNvPr id="6" name="Picture 11" descr="Graphical user interface, text, application, email&#10;&#10;Description automatically generated">
            <a:extLst>
              <a:ext uri="{FF2B5EF4-FFF2-40B4-BE49-F238E27FC236}">
                <a16:creationId xmlns:a16="http://schemas.microsoft.com/office/drawing/2014/main" id="{B5AB64E3-62D6-4740-8F83-436EB4A1E745}"/>
              </a:ext>
            </a:extLst>
          </p:cNvPr>
          <p:cNvPicPr>
            <a:picLocks noChangeAspect="1"/>
          </p:cNvPicPr>
          <p:nvPr/>
        </p:nvPicPr>
        <p:blipFill>
          <a:blip r:embed="rId3"/>
          <a:stretch>
            <a:fillRect/>
          </a:stretch>
        </p:blipFill>
        <p:spPr>
          <a:xfrm>
            <a:off x="5541169" y="1709737"/>
            <a:ext cx="2743200" cy="1143000"/>
          </a:xfrm>
          <a:prstGeom prst="rect">
            <a:avLst/>
          </a:prstGeom>
        </p:spPr>
      </p:pic>
      <p:pic>
        <p:nvPicPr>
          <p:cNvPr id="12" name="Picture 12">
            <a:extLst>
              <a:ext uri="{FF2B5EF4-FFF2-40B4-BE49-F238E27FC236}">
                <a16:creationId xmlns:a16="http://schemas.microsoft.com/office/drawing/2014/main" id="{D73C1A0C-EA80-66A5-BCEE-3E5585AABB05}"/>
              </a:ext>
            </a:extLst>
          </p:cNvPr>
          <p:cNvPicPr>
            <a:picLocks noChangeAspect="1"/>
          </p:cNvPicPr>
          <p:nvPr/>
        </p:nvPicPr>
        <p:blipFill>
          <a:blip r:embed="rId4"/>
          <a:stretch>
            <a:fillRect/>
          </a:stretch>
        </p:blipFill>
        <p:spPr>
          <a:xfrm>
            <a:off x="1333500" y="1714500"/>
            <a:ext cx="2590800" cy="1924050"/>
          </a:xfrm>
          <a:prstGeom prst="rect">
            <a:avLst/>
          </a:prstGeom>
        </p:spPr>
      </p:pic>
      <p:pic>
        <p:nvPicPr>
          <p:cNvPr id="13" name="Picture 13">
            <a:extLst>
              <a:ext uri="{FF2B5EF4-FFF2-40B4-BE49-F238E27FC236}">
                <a16:creationId xmlns:a16="http://schemas.microsoft.com/office/drawing/2014/main" id="{89C459E6-C9EE-C4A1-965C-3CAD2B34D1EB}"/>
              </a:ext>
            </a:extLst>
          </p:cNvPr>
          <p:cNvPicPr>
            <a:picLocks noChangeAspect="1"/>
          </p:cNvPicPr>
          <p:nvPr/>
        </p:nvPicPr>
        <p:blipFill>
          <a:blip r:embed="rId5"/>
          <a:stretch>
            <a:fillRect/>
          </a:stretch>
        </p:blipFill>
        <p:spPr>
          <a:xfrm>
            <a:off x="1333500" y="3667125"/>
            <a:ext cx="2743200" cy="1885950"/>
          </a:xfrm>
          <a:prstGeom prst="rect">
            <a:avLst/>
          </a:prstGeom>
        </p:spPr>
      </p:pic>
      <p:sp>
        <p:nvSpPr>
          <p:cNvPr id="4" name="TextBox 3">
            <a:extLst>
              <a:ext uri="{FF2B5EF4-FFF2-40B4-BE49-F238E27FC236}">
                <a16:creationId xmlns:a16="http://schemas.microsoft.com/office/drawing/2014/main" id="{32BE6733-5BD3-7C54-DECC-76901266F0E0}"/>
              </a:ext>
            </a:extLst>
          </p:cNvPr>
          <p:cNvSpPr txBox="1"/>
          <p:nvPr/>
        </p:nvSpPr>
        <p:spPr>
          <a:xfrm>
            <a:off x="5476875" y="4876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Used cross validation with 10 folds for building the model</a:t>
            </a:r>
          </a:p>
        </p:txBody>
      </p:sp>
    </p:spTree>
    <p:extLst>
      <p:ext uri="{BB962C8B-B14F-4D97-AF65-F5344CB8AC3E}">
        <p14:creationId xmlns:p14="http://schemas.microsoft.com/office/powerpoint/2010/main" val="347247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437BF-7C01-2004-24DF-0CF3B4149001}"/>
              </a:ext>
            </a:extLst>
          </p:cNvPr>
          <p:cNvSpPr>
            <a:spLocks noGrp="1"/>
          </p:cNvSpPr>
          <p:nvPr>
            <p:ph type="body" sz="quarter" idx="13"/>
          </p:nvPr>
        </p:nvSpPr>
        <p:spPr/>
        <p:txBody>
          <a:bodyPr/>
          <a:lstStyle/>
          <a:p>
            <a:r>
              <a:rPr lang="en-US" sz="2400">
                <a:ea typeface="ＭＳ Ｐゴシック"/>
              </a:rPr>
              <a:t>Calculating risk based on probability</a:t>
            </a:r>
            <a:r>
              <a:rPr lang="en-US" sz="1800">
                <a:ea typeface="ＭＳ Ｐゴシック"/>
              </a:rPr>
              <a:t> (logistic</a:t>
            </a:r>
            <a:r>
              <a:rPr lang="en-US">
                <a:ea typeface="ＭＳ Ｐゴシック"/>
              </a:rPr>
              <a:t> </a:t>
            </a:r>
            <a:r>
              <a:rPr lang="en-US" sz="2000">
                <a:ea typeface="ＭＳ Ｐゴシック"/>
              </a:rPr>
              <a:t>Regression)</a:t>
            </a:r>
            <a:endParaRPr lang="en-US"/>
          </a:p>
        </p:txBody>
      </p:sp>
      <p:sp>
        <p:nvSpPr>
          <p:cNvPr id="3" name="Text Placeholder 2">
            <a:extLst>
              <a:ext uri="{FF2B5EF4-FFF2-40B4-BE49-F238E27FC236}">
                <a16:creationId xmlns:a16="http://schemas.microsoft.com/office/drawing/2014/main" id="{3638A41F-7203-4A60-7250-C693C723B687}"/>
              </a:ext>
            </a:extLst>
          </p:cNvPr>
          <p:cNvSpPr>
            <a:spLocks noGrp="1"/>
          </p:cNvSpPr>
          <p:nvPr>
            <p:ph type="body" sz="quarter" idx="14"/>
          </p:nvPr>
        </p:nvSpPr>
        <p:spPr/>
        <p:txBody>
          <a:bodyPr/>
          <a:lstStyle/>
          <a:p>
            <a:r>
              <a:rPr lang="en-US" sz="2400">
                <a:ea typeface="ＭＳ Ｐゴシック"/>
              </a:rPr>
              <a:t>Used the probability measure to </a:t>
            </a:r>
          </a:p>
          <a:p>
            <a:r>
              <a:rPr lang="en-US" sz="2400">
                <a:ea typeface="ＭＳ Ｐゴシック"/>
              </a:rPr>
              <a:t>Measure risk of properties.</a:t>
            </a:r>
          </a:p>
          <a:p>
            <a:endParaRPr lang="en-US" sz="2400">
              <a:ea typeface="ＭＳ Ｐゴシック"/>
            </a:endParaRPr>
          </a:p>
          <a:p>
            <a:r>
              <a:rPr lang="en-US" sz="2400">
                <a:ea typeface="ＭＳ Ｐゴシック"/>
              </a:rPr>
              <a:t>By looking at these probabilities of YES </a:t>
            </a:r>
          </a:p>
          <a:p>
            <a:r>
              <a:rPr lang="en-US" sz="2400">
                <a:ea typeface="ＭＳ Ｐゴシック"/>
              </a:rPr>
              <a:t>Column we can say that by what % is a </a:t>
            </a:r>
          </a:p>
          <a:p>
            <a:r>
              <a:rPr lang="en-US" sz="2400">
                <a:ea typeface="ＭＳ Ｐゴシック"/>
              </a:rPr>
              <a:t>Property at fire risk.</a:t>
            </a:r>
          </a:p>
          <a:p>
            <a:endParaRPr lang="en-US" sz="2400">
              <a:ea typeface="ＭＳ Ｐゴシック"/>
            </a:endParaRPr>
          </a:p>
          <a:p>
            <a:r>
              <a:rPr lang="en-US" sz="2400">
                <a:ea typeface="ＭＳ Ｐゴシック"/>
              </a:rPr>
              <a:t>If the probability is 0.2099 then there is </a:t>
            </a:r>
          </a:p>
          <a:p>
            <a:r>
              <a:rPr lang="en-US" sz="2400">
                <a:ea typeface="ＭＳ Ｐゴシック"/>
              </a:rPr>
              <a:t>Chance of 20.99% fire incident may happen.</a:t>
            </a:r>
          </a:p>
        </p:txBody>
      </p:sp>
      <p:pic>
        <p:nvPicPr>
          <p:cNvPr id="4" name="Picture 4">
            <a:extLst>
              <a:ext uri="{FF2B5EF4-FFF2-40B4-BE49-F238E27FC236}">
                <a16:creationId xmlns:a16="http://schemas.microsoft.com/office/drawing/2014/main" id="{379ECDCC-0483-0208-E062-A8B5898F159F}"/>
              </a:ext>
            </a:extLst>
          </p:cNvPr>
          <p:cNvPicPr>
            <a:picLocks noChangeAspect="1"/>
          </p:cNvPicPr>
          <p:nvPr/>
        </p:nvPicPr>
        <p:blipFill>
          <a:blip r:embed="rId2"/>
          <a:stretch>
            <a:fillRect/>
          </a:stretch>
        </p:blipFill>
        <p:spPr>
          <a:xfrm>
            <a:off x="6848475" y="1598093"/>
            <a:ext cx="3810000" cy="4347615"/>
          </a:xfrm>
          <a:prstGeom prst="rect">
            <a:avLst/>
          </a:prstGeom>
        </p:spPr>
      </p:pic>
    </p:spTree>
    <p:extLst>
      <p:ext uri="{BB962C8B-B14F-4D97-AF65-F5344CB8AC3E}">
        <p14:creationId xmlns:p14="http://schemas.microsoft.com/office/powerpoint/2010/main" val="249197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3F1196-B555-7190-5C10-9363B2AF55FB}"/>
              </a:ext>
            </a:extLst>
          </p:cNvPr>
          <p:cNvSpPr>
            <a:spLocks noGrp="1"/>
          </p:cNvSpPr>
          <p:nvPr>
            <p:ph type="body" sz="quarter" idx="13"/>
          </p:nvPr>
        </p:nvSpPr>
        <p:spPr/>
        <p:txBody>
          <a:bodyPr/>
          <a:lstStyle/>
          <a:p>
            <a:r>
              <a:rPr lang="en-US" dirty="0">
                <a:ea typeface="ＭＳ Ｐゴシック"/>
              </a:rPr>
              <a:t>Decision Tree</a:t>
            </a:r>
            <a:endParaRPr lang="en-US" dirty="0"/>
          </a:p>
        </p:txBody>
      </p:sp>
      <p:sp>
        <p:nvSpPr>
          <p:cNvPr id="3" name="Text Placeholder 2">
            <a:extLst>
              <a:ext uri="{FF2B5EF4-FFF2-40B4-BE49-F238E27FC236}">
                <a16:creationId xmlns:a16="http://schemas.microsoft.com/office/drawing/2014/main" id="{B65DE8F7-6EAE-97BA-BC87-1DAE8E41A299}"/>
              </a:ext>
            </a:extLst>
          </p:cNvPr>
          <p:cNvSpPr>
            <a:spLocks noGrp="1"/>
          </p:cNvSpPr>
          <p:nvPr>
            <p:ph type="body" sz="quarter" idx="14"/>
          </p:nvPr>
        </p:nvSpPr>
        <p:spPr/>
        <p:txBody>
          <a:bodyPr/>
          <a:lstStyle/>
          <a:p>
            <a:r>
              <a:rPr lang="en-US" sz="1600" b="1" dirty="0">
                <a:ea typeface="ＭＳ Ｐゴシック"/>
              </a:rPr>
              <a:t>Decision Tree</a:t>
            </a:r>
            <a:endParaRPr lang="en-US" b="1"/>
          </a:p>
          <a:p>
            <a:endParaRPr lang="en-US" sz="1600" dirty="0"/>
          </a:p>
        </p:txBody>
      </p:sp>
      <p:pic>
        <p:nvPicPr>
          <p:cNvPr id="4" name="Picture 4" descr="Diagram&#10;&#10;Description automatically generated">
            <a:extLst>
              <a:ext uri="{FF2B5EF4-FFF2-40B4-BE49-F238E27FC236}">
                <a16:creationId xmlns:a16="http://schemas.microsoft.com/office/drawing/2014/main" id="{F50E279F-516E-DE9E-4F1C-0A3C779C2686}"/>
              </a:ext>
            </a:extLst>
          </p:cNvPr>
          <p:cNvPicPr>
            <a:picLocks noChangeAspect="1"/>
          </p:cNvPicPr>
          <p:nvPr/>
        </p:nvPicPr>
        <p:blipFill>
          <a:blip r:embed="rId2"/>
          <a:stretch>
            <a:fillRect/>
          </a:stretch>
        </p:blipFill>
        <p:spPr>
          <a:xfrm>
            <a:off x="1026459" y="2035410"/>
            <a:ext cx="4928346" cy="3930178"/>
          </a:xfrm>
          <a:prstGeom prst="rect">
            <a:avLst/>
          </a:prstGeom>
        </p:spPr>
      </p:pic>
      <p:sp>
        <p:nvSpPr>
          <p:cNvPr id="5" name="TextBox 4">
            <a:extLst>
              <a:ext uri="{FF2B5EF4-FFF2-40B4-BE49-F238E27FC236}">
                <a16:creationId xmlns:a16="http://schemas.microsoft.com/office/drawing/2014/main" id="{8452B071-F707-376E-579D-67FFFB44FB46}"/>
              </a:ext>
            </a:extLst>
          </p:cNvPr>
          <p:cNvSpPr txBox="1"/>
          <p:nvPr/>
        </p:nvSpPr>
        <p:spPr>
          <a:xfrm>
            <a:off x="7850841" y="16651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Model Building</a:t>
            </a:r>
          </a:p>
        </p:txBody>
      </p:sp>
      <p:pic>
        <p:nvPicPr>
          <p:cNvPr id="6" name="Picture 6">
            <a:extLst>
              <a:ext uri="{FF2B5EF4-FFF2-40B4-BE49-F238E27FC236}">
                <a16:creationId xmlns:a16="http://schemas.microsoft.com/office/drawing/2014/main" id="{6D82A236-F21D-82CC-FE47-C14E583CFC85}"/>
              </a:ext>
            </a:extLst>
          </p:cNvPr>
          <p:cNvPicPr>
            <a:picLocks noChangeAspect="1"/>
          </p:cNvPicPr>
          <p:nvPr/>
        </p:nvPicPr>
        <p:blipFill>
          <a:blip r:embed="rId3"/>
          <a:stretch>
            <a:fillRect/>
          </a:stretch>
        </p:blipFill>
        <p:spPr>
          <a:xfrm>
            <a:off x="6864724" y="2278923"/>
            <a:ext cx="4121523" cy="3420741"/>
          </a:xfrm>
          <a:prstGeom prst="rect">
            <a:avLst/>
          </a:prstGeom>
        </p:spPr>
      </p:pic>
    </p:spTree>
    <p:extLst>
      <p:ext uri="{BB962C8B-B14F-4D97-AF65-F5344CB8AC3E}">
        <p14:creationId xmlns:p14="http://schemas.microsoft.com/office/powerpoint/2010/main" val="233606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0E52A-E883-9EA8-2A67-6A3A90C41756}"/>
              </a:ext>
            </a:extLst>
          </p:cNvPr>
          <p:cNvSpPr>
            <a:spLocks noGrp="1"/>
          </p:cNvSpPr>
          <p:nvPr>
            <p:ph type="body" sz="quarter" idx="13"/>
          </p:nvPr>
        </p:nvSpPr>
        <p:spPr/>
        <p:txBody>
          <a:bodyPr/>
          <a:lstStyle/>
          <a:p>
            <a:r>
              <a:rPr lang="en-US" dirty="0">
                <a:ea typeface="ＭＳ Ｐゴシック"/>
              </a:rPr>
              <a:t>Decision Tree</a:t>
            </a:r>
            <a:endParaRPr lang="en-US" dirty="0"/>
          </a:p>
        </p:txBody>
      </p:sp>
      <p:sp>
        <p:nvSpPr>
          <p:cNvPr id="3" name="Text Placeholder 2">
            <a:extLst>
              <a:ext uri="{FF2B5EF4-FFF2-40B4-BE49-F238E27FC236}">
                <a16:creationId xmlns:a16="http://schemas.microsoft.com/office/drawing/2014/main" id="{C2472AC7-DE7A-B0AF-BB8A-988924725312}"/>
              </a:ext>
            </a:extLst>
          </p:cNvPr>
          <p:cNvSpPr>
            <a:spLocks noGrp="1"/>
          </p:cNvSpPr>
          <p:nvPr>
            <p:ph type="body" sz="quarter" idx="14"/>
          </p:nvPr>
        </p:nvSpPr>
        <p:spPr/>
        <p:txBody>
          <a:bodyPr/>
          <a:lstStyle/>
          <a:p>
            <a:r>
              <a:rPr lang="en-US" dirty="0">
                <a:ea typeface="ＭＳ Ｐゴシック"/>
              </a:rPr>
              <a:t>Confusion Matrix</a:t>
            </a:r>
            <a:endParaRPr lang="en-US" dirty="0"/>
          </a:p>
          <a:p>
            <a:endParaRPr lang="en-US" dirty="0">
              <a:ea typeface="ＭＳ Ｐゴシック"/>
            </a:endParaRPr>
          </a:p>
        </p:txBody>
      </p:sp>
      <p:pic>
        <p:nvPicPr>
          <p:cNvPr id="4" name="Picture 4" descr="A picture containing table&#10;&#10;Description automatically generated">
            <a:extLst>
              <a:ext uri="{FF2B5EF4-FFF2-40B4-BE49-F238E27FC236}">
                <a16:creationId xmlns:a16="http://schemas.microsoft.com/office/drawing/2014/main" id="{324EA8A6-601C-96BB-711F-548ADAEEB461}"/>
              </a:ext>
            </a:extLst>
          </p:cNvPr>
          <p:cNvPicPr>
            <a:picLocks noChangeAspect="1"/>
          </p:cNvPicPr>
          <p:nvPr/>
        </p:nvPicPr>
        <p:blipFill>
          <a:blip r:embed="rId2"/>
          <a:stretch>
            <a:fillRect/>
          </a:stretch>
        </p:blipFill>
        <p:spPr>
          <a:xfrm>
            <a:off x="1691808" y="2422152"/>
            <a:ext cx="1457325" cy="1442197"/>
          </a:xfrm>
          <a:prstGeom prst="rect">
            <a:avLst/>
          </a:prstGeom>
        </p:spPr>
      </p:pic>
      <p:sp>
        <p:nvSpPr>
          <p:cNvPr id="5" name="TextBox 4">
            <a:extLst>
              <a:ext uri="{FF2B5EF4-FFF2-40B4-BE49-F238E27FC236}">
                <a16:creationId xmlns:a16="http://schemas.microsoft.com/office/drawing/2014/main" id="{1C70DF31-9586-FD54-2ADF-BA19A684B12A}"/>
              </a:ext>
            </a:extLst>
          </p:cNvPr>
          <p:cNvSpPr txBox="1"/>
          <p:nvPr/>
        </p:nvSpPr>
        <p:spPr>
          <a:xfrm>
            <a:off x="6349253" y="1631576"/>
            <a:ext cx="44801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Probability prediction Using Decision Tree</a:t>
            </a:r>
          </a:p>
        </p:txBody>
      </p:sp>
      <p:pic>
        <p:nvPicPr>
          <p:cNvPr id="6" name="Picture 6" descr="A picture containing text&#10;&#10;Description automatically generated">
            <a:extLst>
              <a:ext uri="{FF2B5EF4-FFF2-40B4-BE49-F238E27FC236}">
                <a16:creationId xmlns:a16="http://schemas.microsoft.com/office/drawing/2014/main" id="{14501680-20CA-A273-148F-010E000B3D21}"/>
              </a:ext>
            </a:extLst>
          </p:cNvPr>
          <p:cNvPicPr>
            <a:picLocks noChangeAspect="1"/>
          </p:cNvPicPr>
          <p:nvPr/>
        </p:nvPicPr>
        <p:blipFill>
          <a:blip r:embed="rId3"/>
          <a:stretch>
            <a:fillRect/>
          </a:stretch>
        </p:blipFill>
        <p:spPr>
          <a:xfrm>
            <a:off x="6392485" y="2111188"/>
            <a:ext cx="4483295" cy="4518211"/>
          </a:xfrm>
          <a:prstGeom prst="rect">
            <a:avLst/>
          </a:prstGeom>
        </p:spPr>
      </p:pic>
    </p:spTree>
    <p:extLst>
      <p:ext uri="{BB962C8B-B14F-4D97-AF65-F5344CB8AC3E}">
        <p14:creationId xmlns:p14="http://schemas.microsoft.com/office/powerpoint/2010/main" val="193774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BBF62C-AE93-42D6-9FF9-AEB40756235D}"/>
              </a:ext>
            </a:extLst>
          </p:cNvPr>
          <p:cNvSpPr>
            <a:spLocks noGrp="1"/>
          </p:cNvSpPr>
          <p:nvPr>
            <p:ph type="body" sz="quarter" idx="13"/>
          </p:nvPr>
        </p:nvSpPr>
        <p:spPr/>
        <p:txBody>
          <a:bodyPr/>
          <a:lstStyle/>
          <a:p>
            <a:r>
              <a:rPr lang="en-IN"/>
              <a:t>Objective</a:t>
            </a:r>
          </a:p>
        </p:txBody>
      </p:sp>
      <p:sp>
        <p:nvSpPr>
          <p:cNvPr id="3" name="Text Placeholder 2">
            <a:extLst>
              <a:ext uri="{FF2B5EF4-FFF2-40B4-BE49-F238E27FC236}">
                <a16:creationId xmlns:a16="http://schemas.microsoft.com/office/drawing/2014/main" id="{8B46435B-FBB3-4743-9D3B-44DA555A3D30}"/>
              </a:ext>
            </a:extLst>
          </p:cNvPr>
          <p:cNvSpPr>
            <a:spLocks noGrp="1"/>
          </p:cNvSpPr>
          <p:nvPr>
            <p:ph type="body" sz="quarter" idx="14"/>
          </p:nvPr>
        </p:nvSpPr>
        <p:spPr/>
        <p:txBody>
          <a:bodyPr/>
          <a:lstStyle/>
          <a:p>
            <a:pPr marL="457200" indent="-457200">
              <a:buFont typeface="Arial"/>
              <a:buChar char="•"/>
            </a:pPr>
            <a:r>
              <a:rPr lang="en-US"/>
              <a:t>The Fairfax County Fire and Rescue Department is combination career and volunteer organization providing fire suppression, emergency medical, technical rescue, hazardous materials, water rescue, life safety education, fire prevention and arson investigation services</a:t>
            </a:r>
          </a:p>
          <a:p>
            <a:pPr marL="457200" indent="-457200">
              <a:buFont typeface="Arial"/>
              <a:buChar char="•"/>
            </a:pPr>
            <a:r>
              <a:rPr lang="en-IN"/>
              <a:t>The main objective of this project is to build a model to predict the fire risk and prioritize fire inspections for the Fairfax County area.</a:t>
            </a:r>
          </a:p>
          <a:p>
            <a:pPr marL="457200" indent="-457200">
              <a:buFont typeface="Arial"/>
              <a:buChar char="•"/>
            </a:pPr>
            <a:r>
              <a:rPr lang="en-IN"/>
              <a:t>The model is built on the dataset formed by joining the properties and information from previous fire incidents, fire inspections ,relevant Fairfax county property and tax information</a:t>
            </a:r>
          </a:p>
        </p:txBody>
      </p:sp>
    </p:spTree>
    <p:extLst>
      <p:ext uri="{BB962C8B-B14F-4D97-AF65-F5344CB8AC3E}">
        <p14:creationId xmlns:p14="http://schemas.microsoft.com/office/powerpoint/2010/main" val="3879816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7600" y="311989"/>
            <a:ext cx="10058400" cy="572219"/>
          </a:xfrm>
        </p:spPr>
        <p:txBody>
          <a:bodyPr/>
          <a:lstStyle/>
          <a:p>
            <a:r>
              <a:rPr lang="en-US">
                <a:latin typeface="Cambria"/>
                <a:ea typeface="ＭＳ Ｐゴシック"/>
              </a:rPr>
              <a:t>RANDOM FOREST CLASSIFIER</a:t>
            </a:r>
            <a:endParaRPr lang="en-US">
              <a:latin typeface="Cambria" panose="02040503050406030204" pitchFamily="18" charset="0"/>
            </a:endParaRPr>
          </a:p>
          <a:p>
            <a:endParaRPr lang="en-US"/>
          </a:p>
        </p:txBody>
      </p:sp>
      <p:sp>
        <p:nvSpPr>
          <p:cNvPr id="3" name="TextBox 2">
            <a:extLst>
              <a:ext uri="{FF2B5EF4-FFF2-40B4-BE49-F238E27FC236}">
                <a16:creationId xmlns:a16="http://schemas.microsoft.com/office/drawing/2014/main" id="{90FC5938-2E28-F2F1-2F0B-C6D25532402E}"/>
              </a:ext>
            </a:extLst>
          </p:cNvPr>
          <p:cNvSpPr txBox="1"/>
          <p:nvPr/>
        </p:nvSpPr>
        <p:spPr>
          <a:xfrm>
            <a:off x="1228725" y="120967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49599E53-C8A5-2629-B864-5B983E8EF109}"/>
              </a:ext>
            </a:extLst>
          </p:cNvPr>
          <p:cNvSpPr txBox="1"/>
          <p:nvPr/>
        </p:nvSpPr>
        <p:spPr>
          <a:xfrm>
            <a:off x="1501653" y="1341734"/>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Random Forest Model – ROC Curve</a:t>
            </a:r>
          </a:p>
        </p:txBody>
      </p:sp>
      <p:sp>
        <p:nvSpPr>
          <p:cNvPr id="10" name="TextBox 9">
            <a:extLst>
              <a:ext uri="{FF2B5EF4-FFF2-40B4-BE49-F238E27FC236}">
                <a16:creationId xmlns:a16="http://schemas.microsoft.com/office/drawing/2014/main" id="{EA8DBEBD-C328-4BA5-346A-CC9CA5E45035}"/>
              </a:ext>
            </a:extLst>
          </p:cNvPr>
          <p:cNvSpPr txBox="1"/>
          <p:nvPr/>
        </p:nvSpPr>
        <p:spPr>
          <a:xfrm>
            <a:off x="6372225" y="120391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Random Forest Model – Confusion Matrix</a:t>
            </a:r>
            <a:endParaRPr lang="en-US">
              <a:cs typeface="Calibri"/>
            </a:endParaRPr>
          </a:p>
        </p:txBody>
      </p:sp>
      <p:sp>
        <p:nvSpPr>
          <p:cNvPr id="11" name="TextBox 10">
            <a:extLst>
              <a:ext uri="{FF2B5EF4-FFF2-40B4-BE49-F238E27FC236}">
                <a16:creationId xmlns:a16="http://schemas.microsoft.com/office/drawing/2014/main" id="{18B6A0CC-A083-617C-9DBE-00655FAB8193}"/>
              </a:ext>
            </a:extLst>
          </p:cNvPr>
          <p:cNvSpPr txBox="1"/>
          <p:nvPr/>
        </p:nvSpPr>
        <p:spPr>
          <a:xfrm>
            <a:off x="6143625" y="1857374"/>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BAC3974F-4C21-975F-3642-A82C3D4194FE}"/>
              </a:ext>
            </a:extLst>
          </p:cNvPr>
          <p:cNvSpPr txBox="1"/>
          <p:nvPr/>
        </p:nvSpPr>
        <p:spPr>
          <a:xfrm>
            <a:off x="6319283" y="3581661"/>
            <a:ext cx="41520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Random Forest Model </a:t>
            </a:r>
            <a:endParaRPr lang="en-US"/>
          </a:p>
        </p:txBody>
      </p:sp>
      <p:pic>
        <p:nvPicPr>
          <p:cNvPr id="16" name="Picture 16" descr="Chart, histogram&#10;&#10;Description automatically generated">
            <a:extLst>
              <a:ext uri="{FF2B5EF4-FFF2-40B4-BE49-F238E27FC236}">
                <a16:creationId xmlns:a16="http://schemas.microsoft.com/office/drawing/2014/main" id="{93DF4C33-A320-A5AD-B91B-DA0D3164458F}"/>
              </a:ext>
            </a:extLst>
          </p:cNvPr>
          <p:cNvPicPr>
            <a:picLocks noChangeAspect="1"/>
          </p:cNvPicPr>
          <p:nvPr/>
        </p:nvPicPr>
        <p:blipFill>
          <a:blip r:embed="rId2"/>
          <a:stretch>
            <a:fillRect/>
          </a:stretch>
        </p:blipFill>
        <p:spPr>
          <a:xfrm>
            <a:off x="2785784" y="4041616"/>
            <a:ext cx="6340287" cy="3145064"/>
          </a:xfrm>
          <a:prstGeom prst="rect">
            <a:avLst/>
          </a:prstGeom>
        </p:spPr>
      </p:pic>
      <p:pic>
        <p:nvPicPr>
          <p:cNvPr id="17" name="Picture 17" descr="A picture containing graphical user interface&#10;&#10;Description automatically generated">
            <a:extLst>
              <a:ext uri="{FF2B5EF4-FFF2-40B4-BE49-F238E27FC236}">
                <a16:creationId xmlns:a16="http://schemas.microsoft.com/office/drawing/2014/main" id="{F500E6A1-4D74-7ED2-B34F-7F3A0BC0270A}"/>
              </a:ext>
            </a:extLst>
          </p:cNvPr>
          <p:cNvPicPr>
            <a:picLocks noChangeAspect="1"/>
          </p:cNvPicPr>
          <p:nvPr/>
        </p:nvPicPr>
        <p:blipFill>
          <a:blip r:embed="rId3"/>
          <a:stretch>
            <a:fillRect/>
          </a:stretch>
        </p:blipFill>
        <p:spPr>
          <a:xfrm>
            <a:off x="1631577" y="1856469"/>
            <a:ext cx="4009463" cy="1912415"/>
          </a:xfrm>
          <a:prstGeom prst="rect">
            <a:avLst/>
          </a:prstGeom>
        </p:spPr>
      </p:pic>
      <p:pic>
        <p:nvPicPr>
          <p:cNvPr id="18" name="Picture 18">
            <a:extLst>
              <a:ext uri="{FF2B5EF4-FFF2-40B4-BE49-F238E27FC236}">
                <a16:creationId xmlns:a16="http://schemas.microsoft.com/office/drawing/2014/main" id="{E5C5542F-2AA9-0B6E-0F9B-D76B6A2B8696}"/>
              </a:ext>
            </a:extLst>
          </p:cNvPr>
          <p:cNvPicPr>
            <a:picLocks noChangeAspect="1"/>
          </p:cNvPicPr>
          <p:nvPr/>
        </p:nvPicPr>
        <p:blipFill rotWithShape="1">
          <a:blip r:embed="rId4"/>
          <a:srcRect t="12987" r="-441" b="-1299"/>
          <a:stretch/>
        </p:blipFill>
        <p:spPr>
          <a:xfrm>
            <a:off x="6646207" y="1762966"/>
            <a:ext cx="2563947" cy="765465"/>
          </a:xfrm>
          <a:prstGeom prst="rect">
            <a:avLst/>
          </a:prstGeom>
        </p:spPr>
      </p:pic>
      <p:pic>
        <p:nvPicPr>
          <p:cNvPr id="19" name="Picture 19" descr="A picture containing text&#10;&#10;Description automatically generated">
            <a:extLst>
              <a:ext uri="{FF2B5EF4-FFF2-40B4-BE49-F238E27FC236}">
                <a16:creationId xmlns:a16="http://schemas.microsoft.com/office/drawing/2014/main" id="{AF46A002-FB38-7296-6456-F6938DCC5112}"/>
              </a:ext>
            </a:extLst>
          </p:cNvPr>
          <p:cNvPicPr>
            <a:picLocks noChangeAspect="1"/>
          </p:cNvPicPr>
          <p:nvPr/>
        </p:nvPicPr>
        <p:blipFill>
          <a:blip r:embed="rId5"/>
          <a:stretch>
            <a:fillRect/>
          </a:stretch>
        </p:blipFill>
        <p:spPr>
          <a:xfrm>
            <a:off x="6857719" y="2819120"/>
            <a:ext cx="1457325" cy="771525"/>
          </a:xfrm>
          <a:prstGeom prst="rect">
            <a:avLst/>
          </a:prstGeom>
        </p:spPr>
      </p:pic>
    </p:spTree>
    <p:extLst>
      <p:ext uri="{BB962C8B-B14F-4D97-AF65-F5344CB8AC3E}">
        <p14:creationId xmlns:p14="http://schemas.microsoft.com/office/powerpoint/2010/main" val="1907030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AF236-EDA0-190B-1601-7A62C813B934}"/>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420B5E83-575A-B451-AFC5-A7C2A0B6990C}"/>
              </a:ext>
            </a:extLst>
          </p:cNvPr>
          <p:cNvSpPr>
            <a:spLocks noGrp="1"/>
          </p:cNvSpPr>
          <p:nvPr>
            <p:ph type="body" sz="quarter" idx="14"/>
          </p:nvPr>
        </p:nvSpPr>
        <p:spPr/>
        <p:txBody>
          <a:bodyPr/>
          <a:lstStyle/>
          <a:p>
            <a:r>
              <a:rPr lang="en-US" dirty="0">
                <a:ea typeface="ＭＳ Ｐゴシック"/>
              </a:rPr>
              <a:t>Variable Importance</a:t>
            </a:r>
          </a:p>
          <a:p>
            <a:endParaRPr lang="en-US" dirty="0"/>
          </a:p>
        </p:txBody>
      </p:sp>
      <p:pic>
        <p:nvPicPr>
          <p:cNvPr id="4" name="Picture 4" descr="Chart, scatter chart&#10;&#10;Description automatically generated">
            <a:extLst>
              <a:ext uri="{FF2B5EF4-FFF2-40B4-BE49-F238E27FC236}">
                <a16:creationId xmlns:a16="http://schemas.microsoft.com/office/drawing/2014/main" id="{50FB588B-0286-F164-3BA0-1497EB70549B}"/>
              </a:ext>
            </a:extLst>
          </p:cNvPr>
          <p:cNvPicPr>
            <a:picLocks noChangeAspect="1"/>
          </p:cNvPicPr>
          <p:nvPr/>
        </p:nvPicPr>
        <p:blipFill>
          <a:blip r:embed="rId2"/>
          <a:stretch>
            <a:fillRect/>
          </a:stretch>
        </p:blipFill>
        <p:spPr>
          <a:xfrm>
            <a:off x="1116106" y="2192644"/>
            <a:ext cx="3942229" cy="3862240"/>
          </a:xfrm>
          <a:prstGeom prst="rect">
            <a:avLst/>
          </a:prstGeom>
        </p:spPr>
      </p:pic>
      <p:sp>
        <p:nvSpPr>
          <p:cNvPr id="5" name="TextBox 4">
            <a:extLst>
              <a:ext uri="{FF2B5EF4-FFF2-40B4-BE49-F238E27FC236}">
                <a16:creationId xmlns:a16="http://schemas.microsoft.com/office/drawing/2014/main" id="{4D6DB6C0-9B60-41EE-01FD-BF14BB945F80}"/>
              </a:ext>
            </a:extLst>
          </p:cNvPr>
          <p:cNvSpPr txBox="1"/>
          <p:nvPr/>
        </p:nvSpPr>
        <p:spPr>
          <a:xfrm>
            <a:off x="7088841" y="15755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Probability Calculation </a:t>
            </a:r>
          </a:p>
        </p:txBody>
      </p:sp>
      <p:pic>
        <p:nvPicPr>
          <p:cNvPr id="7" name="Picture 7" descr="A picture containing text&#10;&#10;Description automatically generated">
            <a:extLst>
              <a:ext uri="{FF2B5EF4-FFF2-40B4-BE49-F238E27FC236}">
                <a16:creationId xmlns:a16="http://schemas.microsoft.com/office/drawing/2014/main" id="{F5FA1E61-A132-700C-40B2-A76DF269F7C8}"/>
              </a:ext>
            </a:extLst>
          </p:cNvPr>
          <p:cNvPicPr>
            <a:picLocks noChangeAspect="1"/>
          </p:cNvPicPr>
          <p:nvPr/>
        </p:nvPicPr>
        <p:blipFill>
          <a:blip r:embed="rId3"/>
          <a:stretch>
            <a:fillRect/>
          </a:stretch>
        </p:blipFill>
        <p:spPr>
          <a:xfrm>
            <a:off x="7322990" y="2189629"/>
            <a:ext cx="3104139" cy="4114800"/>
          </a:xfrm>
          <a:prstGeom prst="rect">
            <a:avLst/>
          </a:prstGeom>
        </p:spPr>
      </p:pic>
    </p:spTree>
    <p:extLst>
      <p:ext uri="{BB962C8B-B14F-4D97-AF65-F5344CB8AC3E}">
        <p14:creationId xmlns:p14="http://schemas.microsoft.com/office/powerpoint/2010/main" val="513411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7600" y="311989"/>
            <a:ext cx="10058400" cy="572219"/>
          </a:xfrm>
        </p:spPr>
        <p:txBody>
          <a:bodyPr/>
          <a:lstStyle/>
          <a:p>
            <a:r>
              <a:rPr lang="en-US">
                <a:latin typeface="Cambria"/>
                <a:ea typeface="ＭＳ Ｐゴシック"/>
              </a:rPr>
              <a:t>STOCHASTIC Gradient BOOSTING </a:t>
            </a:r>
            <a:endParaRPr lang="en-US">
              <a:latin typeface="Cambria" panose="02040503050406030204" pitchFamily="18" charset="0"/>
            </a:endParaRPr>
          </a:p>
          <a:p>
            <a:endParaRPr lang="en-US"/>
          </a:p>
        </p:txBody>
      </p:sp>
      <p:sp>
        <p:nvSpPr>
          <p:cNvPr id="3" name="TextBox 2">
            <a:extLst>
              <a:ext uri="{FF2B5EF4-FFF2-40B4-BE49-F238E27FC236}">
                <a16:creationId xmlns:a16="http://schemas.microsoft.com/office/drawing/2014/main" id="{90FC5938-2E28-F2F1-2F0B-C6D25532402E}"/>
              </a:ext>
            </a:extLst>
          </p:cNvPr>
          <p:cNvSpPr txBox="1"/>
          <p:nvPr/>
        </p:nvSpPr>
        <p:spPr>
          <a:xfrm>
            <a:off x="1228725" y="120967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Stochastic Gradient Boosting – Model Building</a:t>
            </a:r>
          </a:p>
        </p:txBody>
      </p:sp>
      <p:sp>
        <p:nvSpPr>
          <p:cNvPr id="8" name="TextBox 7">
            <a:extLst>
              <a:ext uri="{FF2B5EF4-FFF2-40B4-BE49-F238E27FC236}">
                <a16:creationId xmlns:a16="http://schemas.microsoft.com/office/drawing/2014/main" id="{49599E53-C8A5-2629-B864-5B983E8EF109}"/>
              </a:ext>
            </a:extLst>
          </p:cNvPr>
          <p:cNvSpPr txBox="1"/>
          <p:nvPr/>
        </p:nvSpPr>
        <p:spPr>
          <a:xfrm>
            <a:off x="1120184" y="4336755"/>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Stochastic Gradient Boosting </a:t>
            </a:r>
            <a:r>
              <a:rPr lang="en-US"/>
              <a:t> – Model Results</a:t>
            </a:r>
          </a:p>
        </p:txBody>
      </p:sp>
      <p:sp>
        <p:nvSpPr>
          <p:cNvPr id="10" name="TextBox 9">
            <a:extLst>
              <a:ext uri="{FF2B5EF4-FFF2-40B4-BE49-F238E27FC236}">
                <a16:creationId xmlns:a16="http://schemas.microsoft.com/office/drawing/2014/main" id="{EA8DBEBD-C328-4BA5-346A-CC9CA5E45035}"/>
              </a:ext>
            </a:extLst>
          </p:cNvPr>
          <p:cNvSpPr txBox="1"/>
          <p:nvPr/>
        </p:nvSpPr>
        <p:spPr>
          <a:xfrm>
            <a:off x="5957999" y="1212775"/>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Stochastic Gradient Boosting </a:t>
            </a:r>
            <a:r>
              <a:rPr lang="en-US"/>
              <a:t> – Confusion Matrix</a:t>
            </a:r>
            <a:endParaRPr lang="en-US">
              <a:cs typeface="Calibri"/>
            </a:endParaRPr>
          </a:p>
        </p:txBody>
      </p:sp>
      <p:sp>
        <p:nvSpPr>
          <p:cNvPr id="11" name="TextBox 10">
            <a:extLst>
              <a:ext uri="{FF2B5EF4-FFF2-40B4-BE49-F238E27FC236}">
                <a16:creationId xmlns:a16="http://schemas.microsoft.com/office/drawing/2014/main" id="{18B6A0CC-A083-617C-9DBE-00655FAB8193}"/>
              </a:ext>
            </a:extLst>
          </p:cNvPr>
          <p:cNvSpPr txBox="1"/>
          <p:nvPr/>
        </p:nvSpPr>
        <p:spPr>
          <a:xfrm>
            <a:off x="6143625" y="1857374"/>
            <a:ext cx="449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5" name="Picture 5" descr="Table&#10;&#10;Description automatically generated">
            <a:extLst>
              <a:ext uri="{FF2B5EF4-FFF2-40B4-BE49-F238E27FC236}">
                <a16:creationId xmlns:a16="http://schemas.microsoft.com/office/drawing/2014/main" id="{94F1FB59-C35F-F093-BAC9-5E8C93FEB5D8}"/>
              </a:ext>
            </a:extLst>
          </p:cNvPr>
          <p:cNvPicPr>
            <a:picLocks noChangeAspect="1"/>
          </p:cNvPicPr>
          <p:nvPr/>
        </p:nvPicPr>
        <p:blipFill>
          <a:blip r:embed="rId2"/>
          <a:stretch>
            <a:fillRect/>
          </a:stretch>
        </p:blipFill>
        <p:spPr>
          <a:xfrm>
            <a:off x="1343025" y="1709244"/>
            <a:ext cx="3212804" cy="2516250"/>
          </a:xfrm>
          <a:prstGeom prst="rect">
            <a:avLst/>
          </a:prstGeom>
        </p:spPr>
      </p:pic>
      <p:pic>
        <p:nvPicPr>
          <p:cNvPr id="6" name="Picture 11" descr="Table&#10;&#10;Description automatically generated">
            <a:extLst>
              <a:ext uri="{FF2B5EF4-FFF2-40B4-BE49-F238E27FC236}">
                <a16:creationId xmlns:a16="http://schemas.microsoft.com/office/drawing/2014/main" id="{B73178B3-A5FC-8072-A784-58BCD2A889A9}"/>
              </a:ext>
            </a:extLst>
          </p:cNvPr>
          <p:cNvPicPr>
            <a:picLocks noChangeAspect="1"/>
          </p:cNvPicPr>
          <p:nvPr/>
        </p:nvPicPr>
        <p:blipFill>
          <a:blip r:embed="rId3"/>
          <a:stretch>
            <a:fillRect/>
          </a:stretch>
        </p:blipFill>
        <p:spPr>
          <a:xfrm>
            <a:off x="1345240" y="4756630"/>
            <a:ext cx="3771013" cy="2006673"/>
          </a:xfrm>
          <a:prstGeom prst="rect">
            <a:avLst/>
          </a:prstGeom>
        </p:spPr>
      </p:pic>
      <p:pic>
        <p:nvPicPr>
          <p:cNvPr id="12" name="Picture 12">
            <a:extLst>
              <a:ext uri="{FF2B5EF4-FFF2-40B4-BE49-F238E27FC236}">
                <a16:creationId xmlns:a16="http://schemas.microsoft.com/office/drawing/2014/main" id="{BA80802D-629B-2226-B2D5-2F83313E904E}"/>
              </a:ext>
            </a:extLst>
          </p:cNvPr>
          <p:cNvPicPr>
            <a:picLocks noChangeAspect="1"/>
          </p:cNvPicPr>
          <p:nvPr/>
        </p:nvPicPr>
        <p:blipFill>
          <a:blip r:embed="rId4"/>
          <a:stretch>
            <a:fillRect/>
          </a:stretch>
        </p:blipFill>
        <p:spPr>
          <a:xfrm>
            <a:off x="6143626" y="1664251"/>
            <a:ext cx="3682409" cy="1434885"/>
          </a:xfrm>
          <a:prstGeom prst="rect">
            <a:avLst/>
          </a:prstGeom>
        </p:spPr>
      </p:pic>
      <p:sp>
        <p:nvSpPr>
          <p:cNvPr id="13" name="TextBox 12">
            <a:extLst>
              <a:ext uri="{FF2B5EF4-FFF2-40B4-BE49-F238E27FC236}">
                <a16:creationId xmlns:a16="http://schemas.microsoft.com/office/drawing/2014/main" id="{C7D18785-172A-2683-901F-77DC73B8F5DF}"/>
              </a:ext>
            </a:extLst>
          </p:cNvPr>
          <p:cNvSpPr txBox="1"/>
          <p:nvPr/>
        </p:nvSpPr>
        <p:spPr>
          <a:xfrm>
            <a:off x="6099765" y="3096288"/>
            <a:ext cx="5071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Stochastic Gradient Boosting </a:t>
            </a:r>
            <a:r>
              <a:rPr lang="en-US"/>
              <a:t> – Probability Matrix</a:t>
            </a:r>
          </a:p>
        </p:txBody>
      </p:sp>
      <p:pic>
        <p:nvPicPr>
          <p:cNvPr id="4" name="Picture 6">
            <a:extLst>
              <a:ext uri="{FF2B5EF4-FFF2-40B4-BE49-F238E27FC236}">
                <a16:creationId xmlns:a16="http://schemas.microsoft.com/office/drawing/2014/main" id="{87500372-60E8-FD95-5CD2-D6255EAE9965}"/>
              </a:ext>
            </a:extLst>
          </p:cNvPr>
          <p:cNvPicPr>
            <a:picLocks noChangeAspect="1"/>
          </p:cNvPicPr>
          <p:nvPr/>
        </p:nvPicPr>
        <p:blipFill>
          <a:blip r:embed="rId5"/>
          <a:stretch>
            <a:fillRect/>
          </a:stretch>
        </p:blipFill>
        <p:spPr>
          <a:xfrm>
            <a:off x="6252041" y="3604437"/>
            <a:ext cx="1734689" cy="3113568"/>
          </a:xfrm>
          <a:prstGeom prst="rect">
            <a:avLst/>
          </a:prstGeom>
        </p:spPr>
      </p:pic>
    </p:spTree>
    <p:extLst>
      <p:ext uri="{BB962C8B-B14F-4D97-AF65-F5344CB8AC3E}">
        <p14:creationId xmlns:p14="http://schemas.microsoft.com/office/powerpoint/2010/main" val="358802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46B9F9-2D1E-4FDB-A946-971E64DF6C90}"/>
              </a:ext>
            </a:extLst>
          </p:cNvPr>
          <p:cNvSpPr>
            <a:spLocks noGrp="1"/>
          </p:cNvSpPr>
          <p:nvPr>
            <p:ph type="body" sz="quarter" idx="14"/>
          </p:nvPr>
        </p:nvSpPr>
        <p:spPr>
          <a:xfrm>
            <a:off x="1066800" y="2762955"/>
            <a:ext cx="10058400" cy="1332089"/>
          </a:xfrm>
        </p:spPr>
        <p:txBody>
          <a:bodyPr/>
          <a:lstStyle/>
          <a:p>
            <a:pPr algn="ctr"/>
            <a:r>
              <a:rPr lang="en-US" sz="6600"/>
              <a:t>Thank you!</a:t>
            </a:r>
          </a:p>
        </p:txBody>
      </p:sp>
    </p:spTree>
    <p:extLst>
      <p:ext uri="{BB962C8B-B14F-4D97-AF65-F5344CB8AC3E}">
        <p14:creationId xmlns:p14="http://schemas.microsoft.com/office/powerpoint/2010/main" val="58836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3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err="1">
                <a:latin typeface="Cambria" panose="02040503050406030204" pitchFamily="18" charset="0"/>
              </a:rPr>
              <a:t>dATASET</a:t>
            </a:r>
            <a:endParaRPr lang="en-US">
              <a:latin typeface="Cambria" panose="02040503050406030204" pitchFamily="18" charset="0"/>
            </a:endParaRPr>
          </a:p>
          <a:p>
            <a:endParaRPr lang="en-US"/>
          </a:p>
        </p:txBody>
      </p:sp>
      <p:sp>
        <p:nvSpPr>
          <p:cNvPr id="3" name="Text Placeholder 2"/>
          <p:cNvSpPr>
            <a:spLocks noGrp="1"/>
          </p:cNvSpPr>
          <p:nvPr>
            <p:ph type="body" sz="quarter" idx="14"/>
          </p:nvPr>
        </p:nvSpPr>
        <p:spPr>
          <a:xfrm>
            <a:off x="1016000" y="1290777"/>
            <a:ext cx="10058400" cy="1290320"/>
          </a:xfrm>
        </p:spPr>
        <p:txBody>
          <a:bodyPr/>
          <a:lstStyle/>
          <a:p>
            <a:r>
              <a:rPr lang="en-US"/>
              <a:t>Data Source: </a:t>
            </a:r>
            <a:r>
              <a:rPr lang="en-US" sz="2800" b="1"/>
              <a:t>Fairfax County Fire Prevent Service </a:t>
            </a:r>
          </a:p>
          <a:p>
            <a:r>
              <a:rPr lang="en-US" sz="2800" b="1">
                <a:hlinkClick r:id="rId2"/>
              </a:rPr>
              <a:t>https://www.fairfaxcounty.gov/fire-ems/</a:t>
            </a:r>
            <a:endParaRPr lang="en-US" sz="2800" b="1"/>
          </a:p>
          <a:p>
            <a:r>
              <a:rPr lang="en-US" b="1"/>
              <a:t> 	</a:t>
            </a:r>
            <a:endParaRPr lang="en-US" sz="2800" b="1"/>
          </a:p>
          <a:p>
            <a:endParaRPr lang="en-US" sz="2800" b="1"/>
          </a:p>
          <a:p>
            <a:r>
              <a:rPr lang="en-US"/>
              <a:t> </a:t>
            </a:r>
          </a:p>
        </p:txBody>
      </p:sp>
      <p:sp>
        <p:nvSpPr>
          <p:cNvPr id="4" name="TextBox 3">
            <a:extLst>
              <a:ext uri="{FF2B5EF4-FFF2-40B4-BE49-F238E27FC236}">
                <a16:creationId xmlns:a16="http://schemas.microsoft.com/office/drawing/2014/main" id="{8F4B4663-B867-4310-AA02-4C69A346BAC5}"/>
              </a:ext>
            </a:extLst>
          </p:cNvPr>
          <p:cNvSpPr txBox="1"/>
          <p:nvPr/>
        </p:nvSpPr>
        <p:spPr>
          <a:xfrm>
            <a:off x="1123156" y="2583161"/>
            <a:ext cx="7670799" cy="2862322"/>
          </a:xfrm>
          <a:prstGeom prst="rect">
            <a:avLst/>
          </a:prstGeom>
          <a:noFill/>
        </p:spPr>
        <p:txBody>
          <a:bodyPr wrap="square" rtlCol="0">
            <a:spAutoFit/>
          </a:bodyPr>
          <a:lstStyle/>
          <a:p>
            <a:pPr algn="just"/>
            <a:r>
              <a:rPr lang="en-US">
                <a:latin typeface="Montserrat" panose="00000500000000000000" pitchFamily="2" charset="0"/>
              </a:rPr>
              <a:t>The main data for building the model is of two sections</a:t>
            </a:r>
          </a:p>
          <a:p>
            <a:pPr algn="just"/>
            <a:endParaRPr lang="en-US">
              <a:latin typeface="Montserrat" panose="00000500000000000000" pitchFamily="2" charset="0"/>
            </a:endParaRPr>
          </a:p>
          <a:p>
            <a:pPr algn="just"/>
            <a:r>
              <a:rPr lang="en-US" b="1">
                <a:latin typeface="Montserrat" panose="00000500000000000000" pitchFamily="2" charset="0"/>
              </a:rPr>
              <a:t>1. Fire Incidents</a:t>
            </a:r>
          </a:p>
          <a:p>
            <a:pPr algn="just"/>
            <a:r>
              <a:rPr lang="en-US">
                <a:latin typeface="Montserrat" panose="00000500000000000000" pitchFamily="2" charset="0"/>
              </a:rPr>
              <a:t>	Contains all information about the fire incidents that happened in the Fairfax County</a:t>
            </a:r>
          </a:p>
          <a:p>
            <a:pPr algn="just"/>
            <a:endParaRPr lang="en-US">
              <a:latin typeface="Montserrat" panose="00000500000000000000" pitchFamily="2" charset="0"/>
            </a:endParaRPr>
          </a:p>
          <a:p>
            <a:pPr algn="just"/>
            <a:r>
              <a:rPr lang="en-US" b="1">
                <a:latin typeface="Montserrat" panose="00000500000000000000" pitchFamily="2" charset="0"/>
              </a:rPr>
              <a:t>2. Fire Inspections</a:t>
            </a:r>
          </a:p>
          <a:p>
            <a:pPr algn="just"/>
            <a:r>
              <a:rPr lang="en-US">
                <a:latin typeface="Montserrat" panose="00000500000000000000" pitchFamily="2" charset="0"/>
              </a:rPr>
              <a:t>	Contains all information about the fire inspections that has been carried out in the Fairfax County</a:t>
            </a:r>
          </a:p>
          <a:p>
            <a:pPr algn="just"/>
            <a:endParaRPr lang="en-US">
              <a:latin typeface="Montserrat" panose="00000500000000000000" pitchFamily="2" charset="0"/>
            </a:endParaRPr>
          </a:p>
        </p:txBody>
      </p:sp>
      <p:pic>
        <p:nvPicPr>
          <p:cNvPr id="9" name="Picture 2">
            <a:extLst>
              <a:ext uri="{FF2B5EF4-FFF2-40B4-BE49-F238E27FC236}">
                <a16:creationId xmlns:a16="http://schemas.microsoft.com/office/drawing/2014/main" id="{61E2A637-12DE-4FC0-A78C-6D61A5520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282" y="5062800"/>
            <a:ext cx="2082800" cy="13010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re and Rescue Homepage | Fire and Rescue">
            <a:extLst>
              <a:ext uri="{FF2B5EF4-FFF2-40B4-BE49-F238E27FC236}">
                <a16:creationId xmlns:a16="http://schemas.microsoft.com/office/drawing/2014/main" id="{5A4031E2-D099-415F-89E6-4DB74BBC6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082" y="30867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irfax County Homepage | Fairfax County">
            <a:extLst>
              <a:ext uri="{FF2B5EF4-FFF2-40B4-BE49-F238E27FC236}">
                <a16:creationId xmlns:a16="http://schemas.microsoft.com/office/drawing/2014/main" id="{EF59EBB0-5A95-4DC6-B552-1C2A9BAB1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2082" y="1205175"/>
            <a:ext cx="1819398" cy="181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48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64A26-A090-45FE-979B-45ED2DBB3F90}"/>
              </a:ext>
            </a:extLst>
          </p:cNvPr>
          <p:cNvSpPr>
            <a:spLocks noGrp="1"/>
          </p:cNvSpPr>
          <p:nvPr>
            <p:ph type="body" sz="quarter" idx="13"/>
          </p:nvPr>
        </p:nvSpPr>
        <p:spPr>
          <a:xfrm>
            <a:off x="1066800" y="176982"/>
            <a:ext cx="10058400" cy="471948"/>
          </a:xfrm>
        </p:spPr>
        <p:txBody>
          <a:bodyPr/>
          <a:lstStyle/>
          <a:p>
            <a:r>
              <a:rPr lang="en-IN"/>
              <a:t>FIRE INCIDENTS</a:t>
            </a:r>
          </a:p>
        </p:txBody>
      </p:sp>
      <p:sp>
        <p:nvSpPr>
          <p:cNvPr id="3" name="Text Placeholder 2">
            <a:extLst>
              <a:ext uri="{FF2B5EF4-FFF2-40B4-BE49-F238E27FC236}">
                <a16:creationId xmlns:a16="http://schemas.microsoft.com/office/drawing/2014/main" id="{94D39931-C25B-40AB-8D72-265BE08FBF10}"/>
              </a:ext>
            </a:extLst>
          </p:cNvPr>
          <p:cNvSpPr>
            <a:spLocks noGrp="1"/>
          </p:cNvSpPr>
          <p:nvPr>
            <p:ph type="body" sz="quarter" idx="14"/>
          </p:nvPr>
        </p:nvSpPr>
        <p:spPr>
          <a:xfrm>
            <a:off x="1117600" y="833706"/>
            <a:ext cx="4752258" cy="5847311"/>
          </a:xfrm>
        </p:spPr>
        <p:txBody>
          <a:bodyPr/>
          <a:lstStyle/>
          <a:p>
            <a:pPr>
              <a:buFont typeface="Arial"/>
              <a:buChar char="•"/>
            </a:pPr>
            <a:r>
              <a:rPr lang="en-IN" sz="2000"/>
              <a:t>The fire incidents data has all the fire incidents happened in Fairfax County area from 2016 to 2021.We have approximately 13000 fire incidents reported in the area. </a:t>
            </a:r>
            <a:endParaRPr lang="en-US"/>
          </a:p>
          <a:p>
            <a:pPr>
              <a:buFont typeface="Arial"/>
              <a:buChar char="•"/>
            </a:pPr>
            <a:r>
              <a:rPr lang="en-IN" sz="2000"/>
              <a:t>There were 81 features in the dataset, After careful analysis and consideration the number of features were reduced to 20.</a:t>
            </a:r>
          </a:p>
          <a:p>
            <a:pPr>
              <a:buFont typeface="Arial"/>
              <a:buChar char="•"/>
            </a:pPr>
            <a:r>
              <a:rPr lang="en-IN" sz="2000"/>
              <a:t>The features used in the final model are described in the table.</a:t>
            </a:r>
          </a:p>
          <a:p>
            <a:pPr>
              <a:buFont typeface="Arial"/>
              <a:buChar char="•"/>
            </a:pPr>
            <a:r>
              <a:rPr lang="en-IN" sz="2000"/>
              <a:t>Attribute </a:t>
            </a:r>
            <a:r>
              <a:rPr lang="en-IN" sz="2000" err="1"/>
              <a:t>Incident_happ</a:t>
            </a:r>
            <a:r>
              <a:rPr lang="en-IN" sz="2000"/>
              <a:t> is the final target variable indicates the occurrence of fire incidents when the datasets are joined is added and has value 1. For the property information which does not have fire incidents information will have </a:t>
            </a:r>
            <a:r>
              <a:rPr lang="en-IN" sz="2000" err="1"/>
              <a:t>Incident_Happ</a:t>
            </a:r>
            <a:r>
              <a:rPr lang="en-IN" sz="2000"/>
              <a:t> 0.</a:t>
            </a:r>
          </a:p>
          <a:p>
            <a:endParaRPr lang="en-IN"/>
          </a:p>
        </p:txBody>
      </p:sp>
      <p:graphicFrame>
        <p:nvGraphicFramePr>
          <p:cNvPr id="5" name="Table 4">
            <a:extLst>
              <a:ext uri="{FF2B5EF4-FFF2-40B4-BE49-F238E27FC236}">
                <a16:creationId xmlns:a16="http://schemas.microsoft.com/office/drawing/2014/main" id="{8DC33C1D-A63F-453B-A391-41F4F8CAD9E4}"/>
              </a:ext>
            </a:extLst>
          </p:cNvPr>
          <p:cNvGraphicFramePr>
            <a:graphicFrameLocks noGrp="1"/>
          </p:cNvGraphicFramePr>
          <p:nvPr>
            <p:extLst>
              <p:ext uri="{D42A27DB-BD31-4B8C-83A1-F6EECF244321}">
                <p14:modId xmlns:p14="http://schemas.microsoft.com/office/powerpoint/2010/main" val="649600522"/>
              </p:ext>
            </p:extLst>
          </p:nvPr>
        </p:nvGraphicFramePr>
        <p:xfrm>
          <a:off x="5869858" y="744689"/>
          <a:ext cx="5078880" cy="5847310"/>
        </p:xfrm>
        <a:graphic>
          <a:graphicData uri="http://schemas.openxmlformats.org/drawingml/2006/table">
            <a:tbl>
              <a:tblPr firstRow="1" firstCol="1" bandRow="1">
                <a:tableStyleId>{7DF18680-E054-41AD-8BC1-D1AEF772440D}</a:tableStyleId>
              </a:tblPr>
              <a:tblGrid>
                <a:gridCol w="1699129">
                  <a:extLst>
                    <a:ext uri="{9D8B030D-6E8A-4147-A177-3AD203B41FA5}">
                      <a16:colId xmlns:a16="http://schemas.microsoft.com/office/drawing/2014/main" val="2478092762"/>
                    </a:ext>
                  </a:extLst>
                </a:gridCol>
                <a:gridCol w="3379751">
                  <a:extLst>
                    <a:ext uri="{9D8B030D-6E8A-4147-A177-3AD203B41FA5}">
                      <a16:colId xmlns:a16="http://schemas.microsoft.com/office/drawing/2014/main" val="2838938239"/>
                    </a:ext>
                  </a:extLst>
                </a:gridCol>
              </a:tblGrid>
              <a:tr h="274336">
                <a:tc>
                  <a:txBody>
                    <a:bodyPr/>
                    <a:lstStyle/>
                    <a:p>
                      <a:pPr marL="0" marR="0">
                        <a:lnSpc>
                          <a:spcPct val="107000"/>
                        </a:lnSpc>
                        <a:spcBef>
                          <a:spcPts val="0"/>
                        </a:spcBef>
                        <a:spcAft>
                          <a:spcPts val="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7260995"/>
                  </a:ext>
                </a:extLst>
              </a:tr>
              <a:tr h="274336">
                <a:tc>
                  <a:txBody>
                    <a:bodyPr/>
                    <a:lstStyle/>
                    <a:p>
                      <a:pPr algn="l" fontAlgn="b"/>
                      <a:r>
                        <a:rPr lang="en-IN" sz="1200" b="1" err="1">
                          <a:solidFill>
                            <a:schemeClr val="lt1"/>
                          </a:solidFill>
                          <a:effectLst/>
                        </a:rPr>
                        <a:t>FinalIncidentType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CAD event type at the time call was closed</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274979013"/>
                  </a:ext>
                </a:extLst>
              </a:tr>
              <a:tr h="274336">
                <a:tc>
                  <a:txBody>
                    <a:bodyPr/>
                    <a:lstStyle/>
                    <a:p>
                      <a:pPr algn="l" fontAlgn="b"/>
                      <a:r>
                        <a:rPr lang="en-IN" sz="1200" b="1" err="1">
                          <a:solidFill>
                            <a:schemeClr val="lt1"/>
                          </a:solidFill>
                          <a:effectLst/>
                        </a:rPr>
                        <a:t>DispatchPriority</a:t>
                      </a:r>
                      <a:endParaRPr lang="en-IN" sz="1200" b="1">
                        <a:solidFill>
                          <a:schemeClr val="lt1"/>
                        </a:solidFill>
                        <a:effectLst/>
                        <a:latin typeface="+mn-lt"/>
                        <a:ea typeface="+mn-ea"/>
                        <a:cs typeface="+mn-cs"/>
                      </a:endParaRPr>
                    </a:p>
                  </a:txBody>
                  <a:tcPr marL="9525" marR="9525" marT="9525" marB="0" anchor="b"/>
                </a:tc>
                <a:tc>
                  <a:txBody>
                    <a:bodyPr/>
                    <a:lstStyle/>
                    <a:p>
                      <a:pPr>
                        <a:lnSpc>
                          <a:spcPct val="107000"/>
                        </a:lnSpc>
                        <a:spcAft>
                          <a:spcPts val="800"/>
                        </a:spcAft>
                      </a:pPr>
                      <a:r>
                        <a:rPr lang="en-US" sz="1200">
                          <a:solidFill>
                            <a:schemeClr val="dk1"/>
                          </a:solidFill>
                          <a:effectLst/>
                        </a:rPr>
                        <a:t>Dispatch priority level; AD event type at the t</a:t>
                      </a:r>
                      <a:endParaRPr lang="en-IN"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186453183"/>
                  </a:ext>
                </a:extLst>
              </a:tr>
              <a:tr h="272878">
                <a:tc>
                  <a:txBody>
                    <a:bodyPr/>
                    <a:lstStyle/>
                    <a:p>
                      <a:pPr algn="l" fontAlgn="b"/>
                      <a:r>
                        <a:rPr lang="en-IN" sz="1200" b="1" err="1">
                          <a:solidFill>
                            <a:schemeClr val="lt1"/>
                          </a:solidFill>
                          <a:effectLst/>
                        </a:rPr>
                        <a:t>AlarmLevel</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Alarm level; </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906173850"/>
                  </a:ext>
                </a:extLst>
              </a:tr>
              <a:tr h="274336">
                <a:tc>
                  <a:txBody>
                    <a:bodyPr/>
                    <a:lstStyle/>
                    <a:p>
                      <a:pPr algn="l" fontAlgn="b"/>
                      <a:r>
                        <a:rPr lang="en-IN" sz="1200" b="1" err="1">
                          <a:solidFill>
                            <a:schemeClr val="lt1"/>
                          </a:solidFill>
                          <a:effectLst/>
                        </a:rPr>
                        <a:t>StreetNumber</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number</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51643134"/>
                  </a:ext>
                </a:extLst>
              </a:tr>
              <a:tr h="274336">
                <a:tc>
                  <a:txBody>
                    <a:bodyPr/>
                    <a:lstStyle/>
                    <a:p>
                      <a:pPr algn="l" fontAlgn="b"/>
                      <a:r>
                        <a:rPr lang="en-IN" sz="1200" b="1">
                          <a:solidFill>
                            <a:schemeClr val="lt1"/>
                          </a:solidFill>
                          <a:effectLst/>
                        </a:rPr>
                        <a:t>StreetPrefix</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prefix</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616907266"/>
                  </a:ext>
                </a:extLst>
              </a:tr>
              <a:tr h="274336">
                <a:tc>
                  <a:txBody>
                    <a:bodyPr/>
                    <a:lstStyle/>
                    <a:p>
                      <a:pPr algn="l" fontAlgn="b"/>
                      <a:r>
                        <a:rPr lang="en-IN" sz="1200" b="1" err="1">
                          <a:solidFill>
                            <a:schemeClr val="lt1"/>
                          </a:solidFill>
                          <a:effectLst/>
                        </a:rPr>
                        <a:t>StreetName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name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600470957"/>
                  </a:ext>
                </a:extLst>
              </a:tr>
              <a:tr h="274336">
                <a:tc>
                  <a:txBody>
                    <a:bodyPr/>
                    <a:lstStyle/>
                    <a:p>
                      <a:pPr algn="l" fontAlgn="b"/>
                      <a:r>
                        <a:rPr lang="en-IN" sz="1200" b="1" err="1">
                          <a:solidFill>
                            <a:schemeClr val="lt1"/>
                          </a:solidFill>
                          <a:effectLst/>
                        </a:rPr>
                        <a:t>StreetType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type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463956292"/>
                  </a:ext>
                </a:extLst>
              </a:tr>
              <a:tr h="274336">
                <a:tc>
                  <a:txBody>
                    <a:bodyPr/>
                    <a:lstStyle/>
                    <a:p>
                      <a:pPr algn="l" fontAlgn="b"/>
                      <a:r>
                        <a:rPr lang="en-IN" sz="1200" b="1">
                          <a:solidFill>
                            <a:schemeClr val="lt1"/>
                          </a:solidFill>
                          <a:effectLst/>
                        </a:rPr>
                        <a:t>StreetSuffix</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suffix</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870667976"/>
                  </a:ext>
                </a:extLst>
              </a:tr>
              <a:tr h="274336">
                <a:tc>
                  <a:txBody>
                    <a:bodyPr/>
                    <a:lstStyle/>
                    <a:p>
                      <a:pPr algn="l" fontAlgn="b"/>
                      <a:r>
                        <a:rPr lang="en-IN" sz="1200" b="1">
                          <a:solidFill>
                            <a:schemeClr val="lt1"/>
                          </a:solidFill>
                          <a:effectLst/>
                        </a:rPr>
                        <a:t>Apartment</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apartment number</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85741633"/>
                  </a:ext>
                </a:extLst>
              </a:tr>
              <a:tr h="274336">
                <a:tc>
                  <a:txBody>
                    <a:bodyPr/>
                    <a:lstStyle/>
                    <a:p>
                      <a:pPr algn="l" fontAlgn="b"/>
                      <a:r>
                        <a:rPr lang="en-IN" sz="1200" b="1">
                          <a:solidFill>
                            <a:schemeClr val="lt1"/>
                          </a:solidFill>
                          <a:effectLst/>
                        </a:rPr>
                        <a:t>City</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city</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83130950"/>
                  </a:ext>
                </a:extLst>
              </a:tr>
              <a:tr h="274336">
                <a:tc>
                  <a:txBody>
                    <a:bodyPr/>
                    <a:lstStyle/>
                    <a:p>
                      <a:pPr algn="l" fontAlgn="b"/>
                      <a:r>
                        <a:rPr lang="en-IN" sz="1200" b="1">
                          <a:solidFill>
                            <a:schemeClr val="lt1"/>
                          </a:solidFill>
                          <a:effectLst/>
                        </a:rPr>
                        <a:t>ZipCode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dispatched street address zip code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887251658"/>
                  </a:ext>
                </a:extLst>
              </a:tr>
              <a:tr h="274336">
                <a:tc>
                  <a:txBody>
                    <a:bodyPr/>
                    <a:lstStyle/>
                    <a:p>
                      <a:pPr algn="l" fontAlgn="b"/>
                      <a:r>
                        <a:rPr lang="en-IN" sz="1200" b="1">
                          <a:solidFill>
                            <a:schemeClr val="lt1"/>
                          </a:solidFill>
                          <a:effectLst/>
                        </a:rPr>
                        <a:t>StreetAddress</a:t>
                      </a:r>
                      <a:endParaRPr lang="en-IN" sz="1200" b="1">
                        <a:solidFill>
                          <a:schemeClr val="lt1"/>
                        </a:solidFill>
                        <a:effectLst/>
                        <a:latin typeface="+mn-lt"/>
                        <a:ea typeface="+mn-ea"/>
                        <a:cs typeface="+mn-cs"/>
                      </a:endParaRPr>
                    </a:p>
                  </a:txBody>
                  <a:tcPr marL="9525" marR="9525" marT="9525" marB="0" anchor="b"/>
                </a:tc>
                <a:tc>
                  <a:txBody>
                    <a:bodyPr/>
                    <a:lstStyle/>
                    <a:p>
                      <a:pPr>
                        <a:lnSpc>
                          <a:spcPct val="107000"/>
                        </a:lnSpc>
                        <a:spcAft>
                          <a:spcPts val="800"/>
                        </a:spcAft>
                      </a:pPr>
                      <a:r>
                        <a:rPr lang="en-US" sz="1200">
                          <a:solidFill>
                            <a:schemeClr val="dk1"/>
                          </a:solidFill>
                          <a:effectLst/>
                        </a:rPr>
                        <a:t>concatenated dispatched street address</a:t>
                      </a:r>
                      <a:endParaRPr lang="en-IN"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87213406"/>
                  </a:ext>
                </a:extLst>
              </a:tr>
              <a:tr h="274336">
                <a:tc>
                  <a:txBody>
                    <a:bodyPr/>
                    <a:lstStyle/>
                    <a:p>
                      <a:pPr algn="l" fontAlgn="b"/>
                      <a:r>
                        <a:rPr lang="en-IN" sz="1200" b="1" err="1">
                          <a:solidFill>
                            <a:schemeClr val="lt1"/>
                          </a:solidFill>
                          <a:effectLst/>
                        </a:rPr>
                        <a:t>CommonPlaceName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CAD-assigned common place name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912478505"/>
                  </a:ext>
                </a:extLst>
              </a:tr>
              <a:tr h="274336">
                <a:tc>
                  <a:txBody>
                    <a:bodyPr/>
                    <a:lstStyle/>
                    <a:p>
                      <a:pPr algn="l" fontAlgn="b"/>
                      <a:r>
                        <a:rPr lang="en-IN" sz="1200" b="1" err="1">
                          <a:solidFill>
                            <a:schemeClr val="lt1"/>
                          </a:solidFill>
                          <a:effectLst/>
                        </a:rPr>
                        <a:t>xCoordinate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x coordinate of geo-verified dispatched address </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948882338"/>
                  </a:ext>
                </a:extLst>
              </a:tr>
              <a:tr h="274336">
                <a:tc>
                  <a:txBody>
                    <a:bodyPr/>
                    <a:lstStyle/>
                    <a:p>
                      <a:pPr algn="l" fontAlgn="b"/>
                      <a:r>
                        <a:rPr lang="en-IN" sz="1200" b="1">
                          <a:solidFill>
                            <a:schemeClr val="lt1"/>
                          </a:solidFill>
                          <a:effectLst/>
                        </a:rPr>
                        <a:t>yCoordinate</a:t>
                      </a:r>
                      <a:endParaRPr lang="en-IN" sz="1200" b="1">
                        <a:solidFill>
                          <a:schemeClr val="lt1"/>
                        </a:solidFill>
                        <a:effectLst/>
                        <a:latin typeface="+mn-lt"/>
                        <a:ea typeface="+mn-ea"/>
                        <a:cs typeface="+mn-cs"/>
                      </a:endParaRPr>
                    </a:p>
                  </a:txBody>
                  <a:tcPr marL="9525" marR="9525" marT="9525" marB="0" anchor="b"/>
                </a:tc>
                <a:tc>
                  <a:txBody>
                    <a:bodyPr/>
                    <a:lstStyle/>
                    <a:p>
                      <a:pPr marL="0" marR="0">
                        <a:lnSpc>
                          <a:spcPct val="107000"/>
                        </a:lnSpc>
                        <a:spcBef>
                          <a:spcPts val="0"/>
                        </a:spcBef>
                        <a:spcAft>
                          <a:spcPts val="0"/>
                        </a:spcAft>
                      </a:pPr>
                      <a:r>
                        <a:rPr lang="en-US" sz="1200">
                          <a:solidFill>
                            <a:schemeClr val="dk1"/>
                          </a:solidFill>
                          <a:effectLst/>
                        </a:rPr>
                        <a:t>y coordinate of </a:t>
                      </a:r>
                      <a:r>
                        <a:rPr lang="en-US" sz="1200" err="1">
                          <a:solidFill>
                            <a:schemeClr val="dk1"/>
                          </a:solidFill>
                          <a:effectLst/>
                        </a:rPr>
                        <a:t>ge</a:t>
                      </a:r>
                      <a:r>
                        <a:rPr lang="en-US" sz="1200">
                          <a:solidFill>
                            <a:schemeClr val="dk1"/>
                          </a:solidFill>
                          <a:effectLst/>
                        </a:rPr>
                        <a:t>-verified dispatched address </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862896386"/>
                  </a:ext>
                </a:extLst>
              </a:tr>
              <a:tr h="274336">
                <a:tc>
                  <a:txBody>
                    <a:bodyPr/>
                    <a:lstStyle/>
                    <a:p>
                      <a:pPr algn="l" fontAlgn="b"/>
                      <a:r>
                        <a:rPr lang="en-IN" sz="1200" b="1" err="1">
                          <a:solidFill>
                            <a:schemeClr val="lt1"/>
                          </a:solidFill>
                          <a:effectLst/>
                        </a:rPr>
                        <a:t>ADCMapGrid</a:t>
                      </a:r>
                      <a:endParaRPr lang="en-IN" sz="1200" b="1">
                        <a:solidFill>
                          <a:schemeClr val="lt1"/>
                        </a:solidFill>
                        <a:effectLst/>
                        <a:latin typeface="+mn-lt"/>
                        <a:ea typeface="+mn-ea"/>
                        <a:cs typeface="+mn-cs"/>
                      </a:endParaRPr>
                    </a:p>
                  </a:txBody>
                  <a:tcPr marL="9525" marR="9525" marT="9525" marB="0" anchor="b"/>
                </a:tc>
                <a:tc>
                  <a:txBody>
                    <a:bodyPr/>
                    <a:lstStyle/>
                    <a:p>
                      <a:pPr marL="0" marR="0" algn="l" rtl="0" eaLnBrk="1" hangingPunct="1">
                        <a:lnSpc>
                          <a:spcPct val="107000"/>
                        </a:lnSpc>
                        <a:spcBef>
                          <a:spcPts val="0"/>
                        </a:spcBef>
                        <a:spcAft>
                          <a:spcPts val="0"/>
                        </a:spcAft>
                      </a:pPr>
                      <a:r>
                        <a:rPr lang="en-US" sz="1200">
                          <a:solidFill>
                            <a:schemeClr val="dk1"/>
                          </a:solidFill>
                          <a:effectLst/>
                        </a:rPr>
                        <a:t>ADC map grid number</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012589790"/>
                  </a:ext>
                </a:extLst>
              </a:tr>
              <a:tr h="274336">
                <a:tc>
                  <a:txBody>
                    <a:bodyPr/>
                    <a:lstStyle/>
                    <a:p>
                      <a:pPr algn="l" fontAlgn="b"/>
                      <a:r>
                        <a:rPr lang="en-IN" sz="1200" b="1" err="1">
                          <a:solidFill>
                            <a:schemeClr val="lt1"/>
                          </a:solidFill>
                          <a:effectLst/>
                        </a:rPr>
                        <a:t>FireBox</a:t>
                      </a:r>
                      <a:endParaRPr lang="en-IN" sz="1200" b="1">
                        <a:solidFill>
                          <a:schemeClr val="lt1"/>
                        </a:solidFill>
                        <a:effectLst/>
                        <a:latin typeface="+mn-lt"/>
                        <a:ea typeface="+mn-ea"/>
                        <a:cs typeface="+mn-cs"/>
                      </a:endParaRPr>
                    </a:p>
                  </a:txBody>
                  <a:tcPr marL="9525" marR="9525" marT="9525" marB="0" anchor="b"/>
                </a:tc>
                <a:tc>
                  <a:txBody>
                    <a:bodyPr/>
                    <a:lstStyle/>
                    <a:p>
                      <a:pPr marL="0" marR="0" algn="l" rtl="0" eaLnBrk="1" hangingPunct="1">
                        <a:lnSpc>
                          <a:spcPct val="107000"/>
                        </a:lnSpc>
                        <a:spcBef>
                          <a:spcPts val="0"/>
                        </a:spcBef>
                        <a:spcAft>
                          <a:spcPts val="0"/>
                        </a:spcAft>
                      </a:pPr>
                      <a:r>
                        <a:rPr lang="en-US" sz="1200">
                          <a:solidFill>
                            <a:schemeClr val="dk1"/>
                          </a:solidFill>
                          <a:effectLst/>
                        </a:rPr>
                        <a:t>CAD-assigned fire box of dispatched address</a:t>
                      </a:r>
                      <a:endParaRPr lang="en-IN"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638626353"/>
                  </a:ext>
                </a:extLst>
              </a:tr>
              <a:tr h="274336">
                <a:tc>
                  <a:txBody>
                    <a:bodyPr/>
                    <a:lstStyle/>
                    <a:p>
                      <a:pPr algn="l" fontAlgn="b"/>
                      <a:r>
                        <a:rPr lang="en-IN" sz="1200" b="1" err="1">
                          <a:solidFill>
                            <a:schemeClr val="lt1"/>
                          </a:solidFill>
                          <a:effectLst/>
                        </a:rPr>
                        <a:t>NFIRSTypeCode</a:t>
                      </a:r>
                      <a:endParaRPr lang="en-IN" sz="1200" b="1">
                        <a:solidFill>
                          <a:schemeClr val="lt1"/>
                        </a:solidFill>
                        <a:effectLst/>
                        <a:latin typeface="+mn-lt"/>
                        <a:ea typeface="+mn-ea"/>
                        <a:cs typeface="+mn-cs"/>
                      </a:endParaRPr>
                    </a:p>
                  </a:txBody>
                  <a:tcPr marL="9525" marR="9525" marT="9525" marB="0" anchor="b"/>
                </a:tc>
                <a:tc>
                  <a:txBody>
                    <a:bodyPr/>
                    <a:lstStyle/>
                    <a:p>
                      <a:pPr marL="0" marR="0" algn="l" rtl="0" eaLnBrk="1" hangingPunct="1">
                        <a:lnSpc>
                          <a:spcPct val="107000"/>
                        </a:lnSpc>
                        <a:spcBef>
                          <a:spcPts val="0"/>
                        </a:spcBef>
                        <a:spcAft>
                          <a:spcPts val="0"/>
                        </a:spcAft>
                      </a:pPr>
                      <a:r>
                        <a:rPr lang="en-US" sz="1200">
                          <a:solidFill>
                            <a:schemeClr val="dk1"/>
                          </a:solidFill>
                          <a:effectLst/>
                        </a:rPr>
                        <a:t>NFIRS report incident code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4180536964"/>
                  </a:ext>
                </a:extLst>
              </a:tr>
              <a:tr h="253606">
                <a:tc>
                  <a:txBody>
                    <a:bodyPr/>
                    <a:lstStyle/>
                    <a:p>
                      <a:pPr algn="l" fontAlgn="b"/>
                      <a:r>
                        <a:rPr lang="en-IN" sz="1200" b="1" err="1">
                          <a:solidFill>
                            <a:schemeClr val="lt1"/>
                          </a:solidFill>
                          <a:effectLst/>
                        </a:rPr>
                        <a:t>CalendarYear</a:t>
                      </a:r>
                      <a:endParaRPr lang="en-IN" sz="1200" b="1">
                        <a:solidFill>
                          <a:schemeClr val="lt1"/>
                        </a:solidFill>
                        <a:effectLst/>
                        <a:latin typeface="+mn-lt"/>
                        <a:ea typeface="+mn-ea"/>
                        <a:cs typeface="+mn-cs"/>
                      </a:endParaRPr>
                    </a:p>
                  </a:txBody>
                  <a:tcPr marL="9525" marR="9525" marT="9525" marB="0" anchor="b"/>
                </a:tc>
                <a:tc>
                  <a:txBody>
                    <a:bodyPr/>
                    <a:lstStyle/>
                    <a:p>
                      <a:pPr marL="0" marR="0" algn="l" rtl="0" eaLnBrk="1" hangingPunct="1">
                        <a:lnSpc>
                          <a:spcPct val="107000"/>
                        </a:lnSpc>
                        <a:spcBef>
                          <a:spcPts val="0"/>
                        </a:spcBef>
                        <a:spcAft>
                          <a:spcPts val="0"/>
                        </a:spcAft>
                      </a:pPr>
                      <a:r>
                        <a:rPr lang="en-US" sz="1200">
                          <a:solidFill>
                            <a:schemeClr val="dk1"/>
                          </a:solidFill>
                          <a:effectLst/>
                        </a:rPr>
                        <a:t>Calendar year during which incident occurred.</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617054130"/>
                  </a:ext>
                </a:extLst>
              </a:tr>
              <a:tr h="274336">
                <a:tc>
                  <a:txBody>
                    <a:bodyPr/>
                    <a:lstStyle/>
                    <a:p>
                      <a:pPr algn="l" fontAlgn="b"/>
                      <a:r>
                        <a:rPr lang="en-IN" sz="1200" b="1" err="1">
                          <a:solidFill>
                            <a:schemeClr val="lt1"/>
                          </a:solidFill>
                          <a:effectLst/>
                        </a:rPr>
                        <a:t>Incident_Happ</a:t>
                      </a:r>
                      <a:endParaRPr lang="en-IN" sz="1200" b="1">
                        <a:solidFill>
                          <a:schemeClr val="lt1"/>
                        </a:solidFill>
                        <a:effectLst/>
                        <a:latin typeface="+mn-lt"/>
                        <a:ea typeface="+mn-ea"/>
                        <a:cs typeface="+mn-cs"/>
                      </a:endParaRPr>
                    </a:p>
                  </a:txBody>
                  <a:tcPr marL="9525" marR="9525" marT="9525" marB="0" anchor="b"/>
                </a:tc>
                <a:tc>
                  <a:txBody>
                    <a:bodyPr/>
                    <a:lstStyle/>
                    <a:p>
                      <a:pPr marL="0" marR="0" algn="l" rtl="0" eaLnBrk="1" hangingPunct="1">
                        <a:lnSpc>
                          <a:spcPct val="107000"/>
                        </a:lnSpc>
                        <a:spcBef>
                          <a:spcPts val="0"/>
                        </a:spcBef>
                        <a:spcAft>
                          <a:spcPts val="0"/>
                        </a:spcAft>
                      </a:pPr>
                      <a:r>
                        <a:rPr lang="en-US" sz="1200">
                          <a:solidFill>
                            <a:schemeClr val="dk1"/>
                          </a:solidFill>
                          <a:effectLst/>
                        </a:rPr>
                        <a:t>=1 . Target variable  the model will be predicting this attribute</a:t>
                      </a:r>
                      <a:endParaRPr lang="en-US" sz="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239954401"/>
                  </a:ext>
                </a:extLst>
              </a:tr>
            </a:tbl>
          </a:graphicData>
        </a:graphic>
      </p:graphicFrame>
    </p:spTree>
    <p:extLst>
      <p:ext uri="{BB962C8B-B14F-4D97-AF65-F5344CB8AC3E}">
        <p14:creationId xmlns:p14="http://schemas.microsoft.com/office/powerpoint/2010/main" val="297300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64A26-A090-45FE-979B-45ED2DBB3F90}"/>
              </a:ext>
            </a:extLst>
          </p:cNvPr>
          <p:cNvSpPr>
            <a:spLocks noGrp="1"/>
          </p:cNvSpPr>
          <p:nvPr>
            <p:ph type="body" sz="quarter" idx="13"/>
          </p:nvPr>
        </p:nvSpPr>
        <p:spPr>
          <a:xfrm>
            <a:off x="1066800" y="176982"/>
            <a:ext cx="10058400" cy="471948"/>
          </a:xfrm>
        </p:spPr>
        <p:txBody>
          <a:bodyPr/>
          <a:lstStyle/>
          <a:p>
            <a:r>
              <a:rPr lang="en-IN"/>
              <a:t>FIRE INSPECTIONS</a:t>
            </a:r>
          </a:p>
        </p:txBody>
      </p:sp>
      <p:sp>
        <p:nvSpPr>
          <p:cNvPr id="3" name="Text Placeholder 2">
            <a:extLst>
              <a:ext uri="{FF2B5EF4-FFF2-40B4-BE49-F238E27FC236}">
                <a16:creationId xmlns:a16="http://schemas.microsoft.com/office/drawing/2014/main" id="{94D39931-C25B-40AB-8D72-265BE08FBF10}"/>
              </a:ext>
            </a:extLst>
          </p:cNvPr>
          <p:cNvSpPr>
            <a:spLocks noGrp="1"/>
          </p:cNvSpPr>
          <p:nvPr>
            <p:ph type="body" sz="quarter" idx="14"/>
          </p:nvPr>
        </p:nvSpPr>
        <p:spPr>
          <a:xfrm>
            <a:off x="6372942" y="1090862"/>
            <a:ext cx="4752258" cy="5778393"/>
          </a:xfrm>
        </p:spPr>
        <p:txBody>
          <a:bodyPr/>
          <a:lstStyle/>
          <a:p>
            <a:pPr>
              <a:buFont typeface="Arial"/>
              <a:buChar char="•"/>
            </a:pPr>
            <a:r>
              <a:rPr lang="en-IN" sz="2000">
                <a:ea typeface="ＭＳ Ｐゴシック"/>
              </a:rPr>
              <a:t>The fire sections data has the details of the fire inspections happened in Fairfax County area from 2001 to 2021.We have approximately 444K reported fire inspections happened over the years.</a:t>
            </a:r>
            <a:endParaRPr lang="en-US">
              <a:ea typeface="ＭＳ Ｐゴシック"/>
            </a:endParaRPr>
          </a:p>
          <a:p>
            <a:pPr>
              <a:buFont typeface="Arial"/>
              <a:buChar char="•"/>
            </a:pPr>
            <a:r>
              <a:rPr lang="en-IN" sz="2000">
                <a:ea typeface="ＭＳ Ｐゴシック"/>
              </a:rPr>
              <a:t>Most of the inspections are happening over at the location year after year and the inspections are rated Pass or Fail  </a:t>
            </a:r>
            <a:endParaRPr lang="en-IN" sz="2000"/>
          </a:p>
          <a:p>
            <a:pPr>
              <a:buFont typeface="Arial"/>
              <a:buChar char="•"/>
            </a:pPr>
            <a:r>
              <a:rPr lang="en-IN" sz="2000"/>
              <a:t>There were 24 features in the dataset, After careful analysis and consideration the number of features were reduced to 12.</a:t>
            </a:r>
          </a:p>
          <a:p>
            <a:pPr>
              <a:buFont typeface="Arial"/>
              <a:buChar char="•"/>
            </a:pPr>
            <a:r>
              <a:rPr lang="en-IN" sz="2000"/>
              <a:t>The attributes X latitude and Y latitude are used to join the dataset with Fire Incidents dataset.</a:t>
            </a:r>
          </a:p>
          <a:p>
            <a:endParaRPr lang="en-IN"/>
          </a:p>
        </p:txBody>
      </p:sp>
      <p:graphicFrame>
        <p:nvGraphicFramePr>
          <p:cNvPr id="5" name="Table 4">
            <a:extLst>
              <a:ext uri="{FF2B5EF4-FFF2-40B4-BE49-F238E27FC236}">
                <a16:creationId xmlns:a16="http://schemas.microsoft.com/office/drawing/2014/main" id="{8DC33C1D-A63F-453B-A391-41F4F8CAD9E4}"/>
              </a:ext>
            </a:extLst>
          </p:cNvPr>
          <p:cNvGraphicFramePr>
            <a:graphicFrameLocks noGrp="1"/>
          </p:cNvGraphicFramePr>
          <p:nvPr>
            <p:extLst>
              <p:ext uri="{D42A27DB-BD31-4B8C-83A1-F6EECF244321}">
                <p14:modId xmlns:p14="http://schemas.microsoft.com/office/powerpoint/2010/main" val="2703581258"/>
              </p:ext>
            </p:extLst>
          </p:nvPr>
        </p:nvGraphicFramePr>
        <p:xfrm>
          <a:off x="840657" y="837168"/>
          <a:ext cx="5255343" cy="5204971"/>
        </p:xfrm>
        <a:graphic>
          <a:graphicData uri="http://schemas.openxmlformats.org/drawingml/2006/table">
            <a:tbl>
              <a:tblPr firstRow="1" firstCol="1" bandRow="1">
                <a:tableStyleId>{073A0DAA-6AF3-43AB-8588-CEC1D06C72B9}</a:tableStyleId>
              </a:tblPr>
              <a:tblGrid>
                <a:gridCol w="1758164">
                  <a:extLst>
                    <a:ext uri="{9D8B030D-6E8A-4147-A177-3AD203B41FA5}">
                      <a16:colId xmlns:a16="http://schemas.microsoft.com/office/drawing/2014/main" val="2478092762"/>
                    </a:ext>
                  </a:extLst>
                </a:gridCol>
                <a:gridCol w="3497179">
                  <a:extLst>
                    <a:ext uri="{9D8B030D-6E8A-4147-A177-3AD203B41FA5}">
                      <a16:colId xmlns:a16="http://schemas.microsoft.com/office/drawing/2014/main" val="2838938239"/>
                    </a:ext>
                  </a:extLst>
                </a:gridCol>
              </a:tblGrid>
              <a:tr h="274336">
                <a:tc>
                  <a:txBody>
                    <a:bodyPr/>
                    <a:lstStyle/>
                    <a:p>
                      <a:pPr marL="0" marR="0">
                        <a:lnSpc>
                          <a:spcPct val="107000"/>
                        </a:lnSpc>
                        <a:spcBef>
                          <a:spcPts val="0"/>
                        </a:spcBef>
                        <a:spcAft>
                          <a:spcPts val="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7260995"/>
                  </a:ext>
                </a:extLst>
              </a:tr>
              <a:tr h="274336">
                <a:tc>
                  <a:txBody>
                    <a:bodyPr/>
                    <a:lstStyle/>
                    <a:p>
                      <a:pPr marL="0" algn="l" rtl="0" eaLnBrk="1" fontAlgn="b" hangingPunct="1"/>
                      <a:r>
                        <a:rPr lang="en-IN" sz="1200" b="1" err="1">
                          <a:solidFill>
                            <a:schemeClr val="lt1"/>
                          </a:solidFill>
                          <a:effectLst/>
                        </a:rPr>
                        <a:t>ApplicationType</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abbreviated name of the Application/Permit template used</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274979013"/>
                  </a:ext>
                </a:extLst>
              </a:tr>
              <a:tr h="274336">
                <a:tc>
                  <a:txBody>
                    <a:bodyPr/>
                    <a:lstStyle/>
                    <a:p>
                      <a:pPr marL="0" algn="l" rtl="0" eaLnBrk="1" fontAlgn="b" hangingPunct="1"/>
                      <a:r>
                        <a:rPr lang="en-IN" sz="1200" b="1">
                          <a:solidFill>
                            <a:schemeClr val="lt1"/>
                          </a:solidFill>
                          <a:effectLst/>
                        </a:rPr>
                        <a:t>ApplicationStatus</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Defines the status of the application if it has been canceled. If the STAT is empty, then the application is good to go. O-Open, C-Closed, V-Void, S-Stop Work</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186453183"/>
                  </a:ext>
                </a:extLst>
              </a:tr>
              <a:tr h="272878">
                <a:tc>
                  <a:txBody>
                    <a:bodyPr/>
                    <a:lstStyle/>
                    <a:p>
                      <a:pPr marL="0" algn="l" rtl="0" eaLnBrk="1" fontAlgn="b" hangingPunct="1"/>
                      <a:r>
                        <a:rPr lang="en-IN" sz="1200" b="1">
                          <a:solidFill>
                            <a:schemeClr val="lt1"/>
                          </a:solidFill>
                          <a:effectLst/>
                        </a:rPr>
                        <a:t>StatusName</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US" sz="1200">
                          <a:solidFill>
                            <a:schemeClr val="dk1"/>
                          </a:solidFill>
                          <a:effectLst/>
                        </a:rPr>
                        <a:t>Text description of StatusId.</a:t>
                      </a:r>
                      <a:endParaRPr lang="en-US"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906173850"/>
                  </a:ext>
                </a:extLst>
              </a:tr>
              <a:tr h="274336">
                <a:tc>
                  <a:txBody>
                    <a:bodyPr/>
                    <a:lstStyle/>
                    <a:p>
                      <a:pPr marL="0" algn="l" rtl="0" eaLnBrk="1" fontAlgn="b" hangingPunct="1"/>
                      <a:r>
                        <a:rPr lang="en-IN" sz="1200" b="1">
                          <a:solidFill>
                            <a:schemeClr val="lt1"/>
                          </a:solidFill>
                          <a:effectLst/>
                        </a:rPr>
                        <a:t>AddressKey</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Key to an address. This is a system generated, non-display, sequential number.</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851643134"/>
                  </a:ext>
                </a:extLst>
              </a:tr>
              <a:tr h="274336">
                <a:tc>
                  <a:txBody>
                    <a:bodyPr/>
                    <a:lstStyle/>
                    <a:p>
                      <a:pPr marL="0" algn="l" rtl="0" eaLnBrk="1" fontAlgn="b" hangingPunct="1"/>
                      <a:r>
                        <a:rPr lang="en-IN" sz="1200" b="1">
                          <a:solidFill>
                            <a:schemeClr val="lt1"/>
                          </a:solidFill>
                          <a:effectLst/>
                        </a:rPr>
                        <a:t>X</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longitude coordinate for the geocoded inspection location in decimal degrees (WGS84 coordinate system).</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616907266"/>
                  </a:ext>
                </a:extLst>
              </a:tr>
              <a:tr h="274336">
                <a:tc>
                  <a:txBody>
                    <a:bodyPr/>
                    <a:lstStyle/>
                    <a:p>
                      <a:pPr marL="0" algn="l" rtl="0" eaLnBrk="1" fontAlgn="b" hangingPunct="1"/>
                      <a:r>
                        <a:rPr lang="en-IN" sz="1200" b="1">
                          <a:solidFill>
                            <a:schemeClr val="lt1"/>
                          </a:solidFill>
                          <a:effectLst/>
                        </a:rPr>
                        <a:t>Y</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latitude coordinate for the geocoded inspection location in decimal degrees (WGS84 coordinate system).</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600470957"/>
                  </a:ext>
                </a:extLst>
              </a:tr>
              <a:tr h="274336">
                <a:tc>
                  <a:txBody>
                    <a:bodyPr/>
                    <a:lstStyle/>
                    <a:p>
                      <a:pPr marL="0" algn="l" rtl="0" eaLnBrk="1" fontAlgn="b" hangingPunct="1"/>
                      <a:r>
                        <a:rPr lang="en-IN" sz="1200" b="1">
                          <a:solidFill>
                            <a:schemeClr val="lt1"/>
                          </a:solidFill>
                          <a:effectLst/>
                        </a:rPr>
                        <a:t>Miles_To_Nearest_Station</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Straight-line Euclidean distance between the inspection location and the nearest Fire Station (in miles).</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463956292"/>
                  </a:ext>
                </a:extLst>
              </a:tr>
              <a:tr h="274336">
                <a:tc>
                  <a:txBody>
                    <a:bodyPr/>
                    <a:lstStyle/>
                    <a:p>
                      <a:pPr marL="0" algn="l" rtl="0" eaLnBrk="1" fontAlgn="b" hangingPunct="1"/>
                      <a:r>
                        <a:rPr lang="en-IN" sz="1200" b="1">
                          <a:solidFill>
                            <a:schemeClr val="lt1"/>
                          </a:solidFill>
                          <a:effectLst/>
                        </a:rPr>
                        <a:t>Miles_To_Nearest_Office</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Straight-line Euclidean distance between the inspection location and the nearest Fire Prevention Office (in miles).</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870667976"/>
                  </a:ext>
                </a:extLst>
              </a:tr>
              <a:tr h="274336">
                <a:tc>
                  <a:txBody>
                    <a:bodyPr/>
                    <a:lstStyle/>
                    <a:p>
                      <a:pPr marL="0" algn="l" rtl="0" eaLnBrk="1" fontAlgn="b" hangingPunct="1"/>
                      <a:r>
                        <a:rPr lang="en-IN" sz="1200" b="1">
                          <a:solidFill>
                            <a:schemeClr val="lt1"/>
                          </a:solidFill>
                          <a:effectLst/>
                        </a:rPr>
                        <a:t>Station</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number of the nearest station.</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385741633"/>
                  </a:ext>
                </a:extLst>
              </a:tr>
              <a:tr h="274336">
                <a:tc>
                  <a:txBody>
                    <a:bodyPr/>
                    <a:lstStyle/>
                    <a:p>
                      <a:pPr marL="0" algn="l" rtl="0" eaLnBrk="1" fontAlgn="b" hangingPunct="1"/>
                      <a:r>
                        <a:rPr lang="en-IN" sz="1200" b="1">
                          <a:solidFill>
                            <a:schemeClr val="lt1"/>
                          </a:solidFill>
                          <a:effectLst/>
                        </a:rPr>
                        <a:t>Company</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number of the company.</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83130950"/>
                  </a:ext>
                </a:extLst>
              </a:tr>
              <a:tr h="274336">
                <a:tc>
                  <a:txBody>
                    <a:bodyPr/>
                    <a:lstStyle/>
                    <a:p>
                      <a:pPr marL="0" algn="l" rtl="0" eaLnBrk="1" fontAlgn="b" hangingPunct="1"/>
                      <a:r>
                        <a:rPr lang="en-IN" sz="1200" b="1">
                          <a:solidFill>
                            <a:schemeClr val="lt1"/>
                          </a:solidFill>
                          <a:effectLst/>
                        </a:rPr>
                        <a:t>Jurisdiction</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party responsible for the inspection or permit processing (e.g., Fairfax County, City of Fairfax).</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887251658"/>
                  </a:ext>
                </a:extLst>
              </a:tr>
              <a:tr h="274336">
                <a:tc>
                  <a:txBody>
                    <a:bodyPr/>
                    <a:lstStyle/>
                    <a:p>
                      <a:pPr marL="0" algn="l" rtl="0" eaLnBrk="1" fontAlgn="b" hangingPunct="1"/>
                      <a:r>
                        <a:rPr lang="en-IN" sz="1200" b="1">
                          <a:solidFill>
                            <a:schemeClr val="lt1"/>
                          </a:solidFill>
                          <a:effectLst/>
                        </a:rPr>
                        <a:t>Office</a:t>
                      </a:r>
                      <a:endParaRPr lang="en-IN" sz="1200" b="1">
                        <a:solidFill>
                          <a:schemeClr val="lt1"/>
                        </a:solidFill>
                        <a:effectLst/>
                        <a:latin typeface="+mn-lt"/>
                        <a:ea typeface="+mn-ea"/>
                        <a:cs typeface="+mn-cs"/>
                      </a:endParaRPr>
                    </a:p>
                  </a:txBody>
                  <a:tcPr marL="9525" marR="9525" marT="9525" marB="0" anchor="b"/>
                </a:tc>
                <a:tc>
                  <a:txBody>
                    <a:bodyPr/>
                    <a:lstStyle/>
                    <a:p>
                      <a:pPr algn="l" fontAlgn="b"/>
                      <a:r>
                        <a:rPr lang="en-IN" sz="1200">
                          <a:solidFill>
                            <a:schemeClr val="dk1"/>
                          </a:solidFill>
                          <a:effectLst/>
                        </a:rPr>
                        <a:t>The nearest fire prevention office to the inspection location.</a:t>
                      </a:r>
                      <a:endParaRPr lang="en-IN" sz="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387213406"/>
                  </a:ext>
                </a:extLst>
              </a:tr>
            </a:tbl>
          </a:graphicData>
        </a:graphic>
      </p:graphicFrame>
    </p:spTree>
    <p:extLst>
      <p:ext uri="{BB962C8B-B14F-4D97-AF65-F5344CB8AC3E}">
        <p14:creationId xmlns:p14="http://schemas.microsoft.com/office/powerpoint/2010/main" val="59341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64A26-A090-45FE-979B-45ED2DBB3F90}"/>
              </a:ext>
            </a:extLst>
          </p:cNvPr>
          <p:cNvSpPr>
            <a:spLocks noGrp="1"/>
          </p:cNvSpPr>
          <p:nvPr>
            <p:ph type="body" sz="quarter" idx="13"/>
          </p:nvPr>
        </p:nvSpPr>
        <p:spPr>
          <a:xfrm>
            <a:off x="1066800" y="176982"/>
            <a:ext cx="10058400" cy="471948"/>
          </a:xfrm>
        </p:spPr>
        <p:txBody>
          <a:bodyPr/>
          <a:lstStyle/>
          <a:p>
            <a:r>
              <a:rPr lang="en-IN"/>
              <a:t>ADDRESS POINTS</a:t>
            </a:r>
          </a:p>
        </p:txBody>
      </p:sp>
      <p:sp>
        <p:nvSpPr>
          <p:cNvPr id="3" name="Text Placeholder 2">
            <a:extLst>
              <a:ext uri="{FF2B5EF4-FFF2-40B4-BE49-F238E27FC236}">
                <a16:creationId xmlns:a16="http://schemas.microsoft.com/office/drawing/2014/main" id="{94D39931-C25B-40AB-8D72-265BE08FBF10}"/>
              </a:ext>
            </a:extLst>
          </p:cNvPr>
          <p:cNvSpPr>
            <a:spLocks noGrp="1"/>
          </p:cNvSpPr>
          <p:nvPr>
            <p:ph type="body" sz="quarter" idx="14"/>
          </p:nvPr>
        </p:nvSpPr>
        <p:spPr>
          <a:xfrm>
            <a:off x="1117600" y="1106904"/>
            <a:ext cx="9823116" cy="2839453"/>
          </a:xfrm>
        </p:spPr>
        <p:txBody>
          <a:bodyPr/>
          <a:lstStyle/>
          <a:p>
            <a:pPr algn="l">
              <a:buFont typeface="Arial"/>
              <a:buChar char="•"/>
            </a:pPr>
            <a:r>
              <a:rPr lang="en-IN" sz="2000"/>
              <a:t>Address points dataset includes full address and parcel ID number for Fairfax County.</a:t>
            </a:r>
            <a:endParaRPr lang="en-US"/>
          </a:p>
          <a:p>
            <a:pPr>
              <a:buFont typeface="Arial"/>
              <a:buChar char="•"/>
            </a:pPr>
            <a:r>
              <a:rPr lang="en-IN" sz="2000"/>
              <a:t>This data contains the point features representing the address points, with attributes that include full address and parcel ID number for Fairfax County</a:t>
            </a:r>
            <a:r>
              <a:rPr lang="en-IN" sz="1400" b="0" i="0">
                <a:solidFill>
                  <a:srgbClr val="091F2F"/>
                </a:solidFill>
                <a:effectLst/>
                <a:latin typeface="Avenir Next"/>
              </a:rPr>
              <a:t>.</a:t>
            </a:r>
          </a:p>
          <a:p>
            <a:pPr>
              <a:buFont typeface="Arial"/>
              <a:buChar char="•"/>
            </a:pPr>
            <a:r>
              <a:rPr lang="en-IN" sz="2000"/>
              <a:t>This is the main dataset for Joining the Fairfax country Fire Inspection/Incidents dataset with other GIS and Property related dataset</a:t>
            </a:r>
          </a:p>
          <a:p>
            <a:pPr>
              <a:buFont typeface="Arial"/>
              <a:buChar char="•"/>
            </a:pPr>
            <a:r>
              <a:rPr lang="en-IN" sz="2000"/>
              <a:t>The Address Points dataset joins the Fire Inspection/Incident dataset by X and Y Latitudes and Includes Parcel Identifier (PIN) for those available addresses. This PIN can be used to join with other Property datasets</a:t>
            </a:r>
            <a:endParaRPr lang="en-IN"/>
          </a:p>
        </p:txBody>
      </p:sp>
      <p:graphicFrame>
        <p:nvGraphicFramePr>
          <p:cNvPr id="5" name="Table 4">
            <a:extLst>
              <a:ext uri="{FF2B5EF4-FFF2-40B4-BE49-F238E27FC236}">
                <a16:creationId xmlns:a16="http://schemas.microsoft.com/office/drawing/2014/main" id="{8DC33C1D-A63F-453B-A391-41F4F8CAD9E4}"/>
              </a:ext>
            </a:extLst>
          </p:cNvPr>
          <p:cNvGraphicFramePr>
            <a:graphicFrameLocks noGrp="1"/>
          </p:cNvGraphicFramePr>
          <p:nvPr>
            <p:extLst>
              <p:ext uri="{D42A27DB-BD31-4B8C-83A1-F6EECF244321}">
                <p14:modId xmlns:p14="http://schemas.microsoft.com/office/powerpoint/2010/main" val="1439541621"/>
              </p:ext>
            </p:extLst>
          </p:nvPr>
        </p:nvGraphicFramePr>
        <p:xfrm>
          <a:off x="2358189" y="4138864"/>
          <a:ext cx="7002380" cy="1986310"/>
        </p:xfrm>
        <a:graphic>
          <a:graphicData uri="http://schemas.openxmlformats.org/drawingml/2006/table">
            <a:tbl>
              <a:tblPr firstRow="1" firstCol="1" bandRow="1">
                <a:tableStyleId>{7DF18680-E054-41AD-8BC1-D1AEF772440D}</a:tableStyleId>
              </a:tblPr>
              <a:tblGrid>
                <a:gridCol w="2342632">
                  <a:extLst>
                    <a:ext uri="{9D8B030D-6E8A-4147-A177-3AD203B41FA5}">
                      <a16:colId xmlns:a16="http://schemas.microsoft.com/office/drawing/2014/main" val="2478092762"/>
                    </a:ext>
                  </a:extLst>
                </a:gridCol>
                <a:gridCol w="4659748">
                  <a:extLst>
                    <a:ext uri="{9D8B030D-6E8A-4147-A177-3AD203B41FA5}">
                      <a16:colId xmlns:a16="http://schemas.microsoft.com/office/drawing/2014/main" val="2838938239"/>
                    </a:ext>
                  </a:extLst>
                </a:gridCol>
              </a:tblGrid>
              <a:tr h="422498">
                <a:tc>
                  <a:txBody>
                    <a:bodyPr/>
                    <a:lstStyle/>
                    <a:p>
                      <a:pPr marL="0" marR="0">
                        <a:lnSpc>
                          <a:spcPct val="107000"/>
                        </a:lnSpc>
                        <a:spcBef>
                          <a:spcPts val="0"/>
                        </a:spcBef>
                        <a:spcAft>
                          <a:spcPts val="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7260995"/>
                  </a:ext>
                </a:extLst>
              </a:tr>
              <a:tr h="422498">
                <a:tc>
                  <a:txBody>
                    <a:bodyPr/>
                    <a:lstStyle/>
                    <a:p>
                      <a:pPr algn="l" fontAlgn="b"/>
                      <a:r>
                        <a:rPr lang="en-IN" sz="1200" b="1">
                          <a:solidFill>
                            <a:schemeClr val="lt1"/>
                          </a:solidFill>
                          <a:effectLst/>
                          <a:latin typeface="+mn-lt"/>
                          <a:ea typeface="+mn-ea"/>
                          <a:cs typeface="+mn-cs"/>
                        </a:rPr>
                        <a:t>X</a:t>
                      </a:r>
                    </a:p>
                  </a:txBody>
                  <a:tcPr marL="9525" marR="9525" marT="9525" marB="0" anchor="b"/>
                </a:tc>
                <a:tc>
                  <a:txBody>
                    <a:bodyPr/>
                    <a:lstStyle/>
                    <a:p>
                      <a:pPr algn="l" fontAlgn="b"/>
                      <a:r>
                        <a:rPr lang="en-IN" sz="1200">
                          <a:solidFill>
                            <a:schemeClr val="dk1"/>
                          </a:solidFill>
                          <a:effectLst/>
                          <a:latin typeface="+mn-lt"/>
                          <a:ea typeface="+mn-ea"/>
                          <a:cs typeface="+mn-cs"/>
                        </a:rPr>
                        <a:t>X latitude</a:t>
                      </a:r>
                    </a:p>
                  </a:txBody>
                  <a:tcPr marL="9525" marR="9525" marT="9525" marB="0" anchor="b"/>
                </a:tc>
                <a:extLst>
                  <a:ext uri="{0D108BD9-81ED-4DB2-BD59-A6C34878D82A}">
                    <a16:rowId xmlns:a16="http://schemas.microsoft.com/office/drawing/2014/main" val="2274979013"/>
                  </a:ext>
                </a:extLst>
              </a:tr>
              <a:tr h="422498">
                <a:tc>
                  <a:txBody>
                    <a:bodyPr/>
                    <a:lstStyle/>
                    <a:p>
                      <a:pPr algn="l" fontAlgn="b"/>
                      <a:r>
                        <a:rPr lang="en-IN" sz="1200" b="1">
                          <a:solidFill>
                            <a:schemeClr val="lt1"/>
                          </a:solidFill>
                          <a:effectLst/>
                          <a:latin typeface="+mn-lt"/>
                          <a:ea typeface="+mn-ea"/>
                          <a:cs typeface="+mn-cs"/>
                        </a:rPr>
                        <a:t>Y</a:t>
                      </a:r>
                    </a:p>
                  </a:txBody>
                  <a:tcPr marL="9525" marR="9525" marT="9525" marB="0" anchor="b"/>
                </a:tc>
                <a:tc>
                  <a:txBody>
                    <a:bodyPr/>
                    <a:lstStyle/>
                    <a:p>
                      <a:pPr algn="l" fontAlgn="b"/>
                      <a:r>
                        <a:rPr lang="en-IN" sz="1200">
                          <a:solidFill>
                            <a:schemeClr val="dk1"/>
                          </a:solidFill>
                          <a:effectLst/>
                          <a:latin typeface="+mn-lt"/>
                          <a:ea typeface="+mn-ea"/>
                          <a:cs typeface="+mn-cs"/>
                        </a:rPr>
                        <a:t>Y latitude </a:t>
                      </a:r>
                    </a:p>
                  </a:txBody>
                  <a:tcPr marL="9525" marR="9525" marT="9525" marB="0" anchor="b"/>
                </a:tc>
                <a:extLst>
                  <a:ext uri="{0D108BD9-81ED-4DB2-BD59-A6C34878D82A}">
                    <a16:rowId xmlns:a16="http://schemas.microsoft.com/office/drawing/2014/main" val="2186453183"/>
                  </a:ext>
                </a:extLst>
              </a:tr>
              <a:tr h="296318">
                <a:tc>
                  <a:txBody>
                    <a:bodyPr/>
                    <a:lstStyle/>
                    <a:p>
                      <a:pPr algn="l" fontAlgn="b"/>
                      <a:r>
                        <a:rPr lang="en-IN" sz="1200" b="1">
                          <a:solidFill>
                            <a:schemeClr val="lt1"/>
                          </a:solidFill>
                          <a:effectLst/>
                          <a:latin typeface="+mn-lt"/>
                          <a:ea typeface="+mn-ea"/>
                          <a:cs typeface="+mn-cs"/>
                        </a:rPr>
                        <a:t>ADD_ADDRESS_KEY</a:t>
                      </a:r>
                    </a:p>
                  </a:txBody>
                  <a:tcPr marL="9525" marR="9525" marT="9525" marB="0" anchor="b"/>
                </a:tc>
                <a:tc>
                  <a:txBody>
                    <a:bodyPr/>
                    <a:lstStyle/>
                    <a:p>
                      <a:pPr algn="l" fontAlgn="b"/>
                      <a:r>
                        <a:rPr lang="en-IN" sz="1200">
                          <a:solidFill>
                            <a:schemeClr val="dk1"/>
                          </a:solidFill>
                          <a:effectLst/>
                          <a:latin typeface="+mn-lt"/>
                          <a:ea typeface="+mn-ea"/>
                          <a:cs typeface="+mn-cs"/>
                        </a:rPr>
                        <a:t>Address Key</a:t>
                      </a:r>
                    </a:p>
                  </a:txBody>
                  <a:tcPr marL="9525" marR="9525" marT="9525" marB="0" anchor="b"/>
                </a:tc>
                <a:extLst>
                  <a:ext uri="{0D108BD9-81ED-4DB2-BD59-A6C34878D82A}">
                    <a16:rowId xmlns:a16="http://schemas.microsoft.com/office/drawing/2014/main" val="1906173850"/>
                  </a:ext>
                </a:extLst>
              </a:tr>
              <a:tr h="422498">
                <a:tc>
                  <a:txBody>
                    <a:bodyPr/>
                    <a:lstStyle/>
                    <a:p>
                      <a:pPr algn="l" fontAlgn="b"/>
                      <a:r>
                        <a:rPr lang="en-IN" sz="1200" b="1">
                          <a:solidFill>
                            <a:schemeClr val="lt1"/>
                          </a:solidFill>
                          <a:effectLst/>
                          <a:latin typeface="+mn-lt"/>
                          <a:ea typeface="+mn-ea"/>
                          <a:cs typeface="+mn-cs"/>
                        </a:rPr>
                        <a:t>PARCEL_PIN</a:t>
                      </a:r>
                    </a:p>
                  </a:txBody>
                  <a:tcPr marL="9525" marR="9525" marT="9525" marB="0" anchor="b"/>
                </a:tc>
                <a:tc>
                  <a:txBody>
                    <a:bodyPr/>
                    <a:lstStyle/>
                    <a:p>
                      <a:pPr algn="l" fontAlgn="b"/>
                      <a:r>
                        <a:rPr lang="en-IN" sz="1200">
                          <a:solidFill>
                            <a:schemeClr val="dk1"/>
                          </a:solidFill>
                          <a:effectLst/>
                          <a:latin typeface="+mn-lt"/>
                          <a:ea typeface="+mn-ea"/>
                          <a:cs typeface="+mn-cs"/>
                        </a:rPr>
                        <a:t>Parcel Identifier</a:t>
                      </a:r>
                    </a:p>
                  </a:txBody>
                  <a:tcPr marL="9525" marR="9525" marT="9525" marB="0" anchor="b"/>
                </a:tc>
                <a:extLst>
                  <a:ext uri="{0D108BD9-81ED-4DB2-BD59-A6C34878D82A}">
                    <a16:rowId xmlns:a16="http://schemas.microsoft.com/office/drawing/2014/main" val="1851643134"/>
                  </a:ext>
                </a:extLst>
              </a:tr>
            </a:tbl>
          </a:graphicData>
        </a:graphic>
      </p:graphicFrame>
    </p:spTree>
    <p:extLst>
      <p:ext uri="{BB962C8B-B14F-4D97-AF65-F5344CB8AC3E}">
        <p14:creationId xmlns:p14="http://schemas.microsoft.com/office/powerpoint/2010/main" val="25982344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64A26-A090-45FE-979B-45ED2DBB3F90}"/>
              </a:ext>
            </a:extLst>
          </p:cNvPr>
          <p:cNvSpPr>
            <a:spLocks noGrp="1"/>
          </p:cNvSpPr>
          <p:nvPr>
            <p:ph type="body" sz="quarter" idx="13"/>
          </p:nvPr>
        </p:nvSpPr>
        <p:spPr>
          <a:xfrm>
            <a:off x="1066800" y="176982"/>
            <a:ext cx="10058400" cy="471948"/>
          </a:xfrm>
        </p:spPr>
        <p:txBody>
          <a:bodyPr/>
          <a:lstStyle/>
          <a:p>
            <a:r>
              <a:rPr lang="en-IN"/>
              <a:t>Tax Administration's Real Estate - Dwelling Data</a:t>
            </a:r>
          </a:p>
        </p:txBody>
      </p:sp>
      <p:sp>
        <p:nvSpPr>
          <p:cNvPr id="3" name="Text Placeholder 2">
            <a:extLst>
              <a:ext uri="{FF2B5EF4-FFF2-40B4-BE49-F238E27FC236}">
                <a16:creationId xmlns:a16="http://schemas.microsoft.com/office/drawing/2014/main" id="{94D39931-C25B-40AB-8D72-265BE08FBF10}"/>
              </a:ext>
            </a:extLst>
          </p:cNvPr>
          <p:cNvSpPr>
            <a:spLocks noGrp="1"/>
          </p:cNvSpPr>
          <p:nvPr>
            <p:ph type="body" sz="quarter" idx="14"/>
          </p:nvPr>
        </p:nvSpPr>
        <p:spPr>
          <a:xfrm>
            <a:off x="1117600" y="1106904"/>
            <a:ext cx="4752258" cy="5574113"/>
          </a:xfrm>
        </p:spPr>
        <p:txBody>
          <a:bodyPr/>
          <a:lstStyle/>
          <a:p>
            <a:pPr>
              <a:buFont typeface="Arial"/>
              <a:buChar char="•"/>
            </a:pPr>
            <a:r>
              <a:rPr lang="en-IN" sz="2000"/>
              <a:t>The Tax Dwelling data dataset contains information about the external structure on the parcel including year built, number of bedrooms and bathrooms and style for properties within Fairfax County. There is a one to many relationship to the parcel dataset</a:t>
            </a:r>
            <a:endParaRPr lang="en-US"/>
          </a:p>
          <a:p>
            <a:pPr>
              <a:buFont typeface="Arial"/>
              <a:buChar char="•"/>
            </a:pPr>
            <a:r>
              <a:rPr lang="en-IN" sz="2000"/>
              <a:t>Out of the 22 features in the dataset, We are considering 16 features in the model which are described in the table.</a:t>
            </a:r>
          </a:p>
          <a:p>
            <a:pPr>
              <a:buFont typeface="Arial"/>
              <a:buChar char="•"/>
            </a:pPr>
            <a:r>
              <a:rPr lang="en-IN" sz="2000"/>
              <a:t>The Tax Administration dwelling dataset is joined to Address Points dataset through Parcel Identifier (PIN). </a:t>
            </a:r>
            <a:endParaRPr lang="en-IN"/>
          </a:p>
        </p:txBody>
      </p:sp>
      <p:graphicFrame>
        <p:nvGraphicFramePr>
          <p:cNvPr id="5" name="Table 4">
            <a:extLst>
              <a:ext uri="{FF2B5EF4-FFF2-40B4-BE49-F238E27FC236}">
                <a16:creationId xmlns:a16="http://schemas.microsoft.com/office/drawing/2014/main" id="{8DC33C1D-A63F-453B-A391-41F4F8CAD9E4}"/>
              </a:ext>
            </a:extLst>
          </p:cNvPr>
          <p:cNvGraphicFramePr>
            <a:graphicFrameLocks noGrp="1"/>
          </p:cNvGraphicFramePr>
          <p:nvPr/>
        </p:nvGraphicFramePr>
        <p:xfrm>
          <a:off x="5869858" y="744689"/>
          <a:ext cx="5078880" cy="4761613"/>
        </p:xfrm>
        <a:graphic>
          <a:graphicData uri="http://schemas.openxmlformats.org/drawingml/2006/table">
            <a:tbl>
              <a:tblPr firstRow="1" firstCol="1" bandRow="1">
                <a:tableStyleId>{7DF18680-E054-41AD-8BC1-D1AEF772440D}</a:tableStyleId>
              </a:tblPr>
              <a:tblGrid>
                <a:gridCol w="1699129">
                  <a:extLst>
                    <a:ext uri="{9D8B030D-6E8A-4147-A177-3AD203B41FA5}">
                      <a16:colId xmlns:a16="http://schemas.microsoft.com/office/drawing/2014/main" val="2478092762"/>
                    </a:ext>
                  </a:extLst>
                </a:gridCol>
                <a:gridCol w="3379751">
                  <a:extLst>
                    <a:ext uri="{9D8B030D-6E8A-4147-A177-3AD203B41FA5}">
                      <a16:colId xmlns:a16="http://schemas.microsoft.com/office/drawing/2014/main" val="2838938239"/>
                    </a:ext>
                  </a:extLst>
                </a:gridCol>
              </a:tblGrid>
              <a:tr h="274336">
                <a:tc>
                  <a:txBody>
                    <a:bodyPr/>
                    <a:lstStyle/>
                    <a:p>
                      <a:pPr marL="0" marR="0">
                        <a:lnSpc>
                          <a:spcPct val="107000"/>
                        </a:lnSpc>
                        <a:spcBef>
                          <a:spcPts val="0"/>
                        </a:spcBef>
                        <a:spcAft>
                          <a:spcPts val="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7260995"/>
                  </a:ext>
                </a:extLst>
              </a:tr>
              <a:tr h="274336">
                <a:tc>
                  <a:txBody>
                    <a:bodyPr/>
                    <a:lstStyle/>
                    <a:p>
                      <a:pPr algn="l" fontAlgn="b"/>
                      <a:r>
                        <a:rPr lang="en-IN" sz="1200" b="1">
                          <a:solidFill>
                            <a:schemeClr val="lt1"/>
                          </a:solidFill>
                          <a:effectLst/>
                          <a:latin typeface="+mn-lt"/>
                          <a:ea typeface="+mn-ea"/>
                          <a:cs typeface="+mn-cs"/>
                        </a:rPr>
                        <a:t>PARID</a:t>
                      </a:r>
                    </a:p>
                  </a:txBody>
                  <a:tcPr marL="9525" marR="9525" marT="9525" marB="0" anchor="b"/>
                </a:tc>
                <a:tc>
                  <a:txBody>
                    <a:bodyPr/>
                    <a:lstStyle/>
                    <a:p>
                      <a:pPr algn="l" fontAlgn="b"/>
                      <a:r>
                        <a:rPr lang="en-IN" sz="1200">
                          <a:solidFill>
                            <a:schemeClr val="dk1"/>
                          </a:solidFill>
                          <a:effectLst/>
                          <a:latin typeface="+mn-lt"/>
                          <a:ea typeface="+mn-ea"/>
                          <a:cs typeface="+mn-cs"/>
                        </a:rPr>
                        <a:t>Parcel Identifier</a:t>
                      </a:r>
                    </a:p>
                  </a:txBody>
                  <a:tcPr marL="9525" marR="9525" marT="9525" marB="0" anchor="b"/>
                </a:tc>
                <a:extLst>
                  <a:ext uri="{0D108BD9-81ED-4DB2-BD59-A6C34878D82A}">
                    <a16:rowId xmlns:a16="http://schemas.microsoft.com/office/drawing/2014/main" val="2274979013"/>
                  </a:ext>
                </a:extLst>
              </a:tr>
              <a:tr h="274336">
                <a:tc>
                  <a:txBody>
                    <a:bodyPr/>
                    <a:lstStyle/>
                    <a:p>
                      <a:pPr algn="l" fontAlgn="b"/>
                      <a:r>
                        <a:rPr lang="en-IN" sz="1200" b="1">
                          <a:solidFill>
                            <a:schemeClr val="lt1"/>
                          </a:solidFill>
                          <a:effectLst/>
                          <a:latin typeface="+mn-lt"/>
                          <a:ea typeface="+mn-ea"/>
                          <a:cs typeface="+mn-cs"/>
                        </a:rPr>
                        <a:t>STYLE_DESC</a:t>
                      </a:r>
                    </a:p>
                  </a:txBody>
                  <a:tcPr marL="9525" marR="9525" marT="9525" marB="0" anchor="b"/>
                </a:tc>
                <a:tc>
                  <a:txBody>
                    <a:bodyPr/>
                    <a:lstStyle/>
                    <a:p>
                      <a:pPr algn="l" fontAlgn="b"/>
                      <a:r>
                        <a:rPr lang="en-IN" sz="1200">
                          <a:solidFill>
                            <a:schemeClr val="dk1"/>
                          </a:solidFill>
                          <a:effectLst/>
                          <a:latin typeface="+mn-lt"/>
                          <a:ea typeface="+mn-ea"/>
                          <a:cs typeface="+mn-cs"/>
                        </a:rPr>
                        <a:t>Style</a:t>
                      </a:r>
                    </a:p>
                  </a:txBody>
                  <a:tcPr marL="9525" marR="9525" marT="9525" marB="0" anchor="b"/>
                </a:tc>
                <a:extLst>
                  <a:ext uri="{0D108BD9-81ED-4DB2-BD59-A6C34878D82A}">
                    <a16:rowId xmlns:a16="http://schemas.microsoft.com/office/drawing/2014/main" val="2186453183"/>
                  </a:ext>
                </a:extLst>
              </a:tr>
              <a:tr h="272878">
                <a:tc>
                  <a:txBody>
                    <a:bodyPr/>
                    <a:lstStyle/>
                    <a:p>
                      <a:pPr algn="l" fontAlgn="b"/>
                      <a:r>
                        <a:rPr lang="en-IN" sz="1200" b="1">
                          <a:solidFill>
                            <a:schemeClr val="lt1"/>
                          </a:solidFill>
                          <a:effectLst/>
                          <a:latin typeface="+mn-lt"/>
                          <a:ea typeface="+mn-ea"/>
                          <a:cs typeface="+mn-cs"/>
                        </a:rPr>
                        <a:t>Remodified</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Has attribute Yes/No for Remodelled.Derived column from YRREMOD(Year house remodeled)</a:t>
                      </a:r>
                    </a:p>
                  </a:txBody>
                  <a:tcPr marL="9525" marR="9525" marT="9525" marB="0" anchor="b"/>
                </a:tc>
                <a:extLst>
                  <a:ext uri="{0D108BD9-81ED-4DB2-BD59-A6C34878D82A}">
                    <a16:rowId xmlns:a16="http://schemas.microsoft.com/office/drawing/2014/main" val="1906173850"/>
                  </a:ext>
                </a:extLst>
              </a:tr>
              <a:tr h="274336">
                <a:tc>
                  <a:txBody>
                    <a:bodyPr/>
                    <a:lstStyle/>
                    <a:p>
                      <a:pPr algn="l" fontAlgn="b"/>
                      <a:r>
                        <a:rPr lang="en-IN" sz="1200" b="1">
                          <a:solidFill>
                            <a:schemeClr val="lt1"/>
                          </a:solidFill>
                          <a:effectLst/>
                          <a:latin typeface="+mn-lt"/>
                          <a:ea typeface="+mn-ea"/>
                          <a:cs typeface="+mn-cs"/>
                        </a:rPr>
                        <a:t>RMBED</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Bedroom count</a:t>
                      </a:r>
                    </a:p>
                  </a:txBody>
                  <a:tcPr marL="9525" marR="9525" marT="9525" marB="0" anchor="b"/>
                </a:tc>
                <a:extLst>
                  <a:ext uri="{0D108BD9-81ED-4DB2-BD59-A6C34878D82A}">
                    <a16:rowId xmlns:a16="http://schemas.microsoft.com/office/drawing/2014/main" val="1851643134"/>
                  </a:ext>
                </a:extLst>
              </a:tr>
              <a:tr h="274336">
                <a:tc>
                  <a:txBody>
                    <a:bodyPr/>
                    <a:lstStyle/>
                    <a:p>
                      <a:pPr algn="l" fontAlgn="b"/>
                      <a:r>
                        <a:rPr lang="en-IN" sz="1200" b="1">
                          <a:solidFill>
                            <a:schemeClr val="lt1"/>
                          </a:solidFill>
                          <a:effectLst/>
                          <a:latin typeface="+mn-lt"/>
                          <a:ea typeface="+mn-ea"/>
                          <a:cs typeface="+mn-cs"/>
                        </a:rPr>
                        <a:t>FIXBATH</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Full bath count</a:t>
                      </a:r>
                    </a:p>
                  </a:txBody>
                  <a:tcPr marL="9525" marR="9525" marT="9525" marB="0" anchor="b"/>
                </a:tc>
                <a:extLst>
                  <a:ext uri="{0D108BD9-81ED-4DB2-BD59-A6C34878D82A}">
                    <a16:rowId xmlns:a16="http://schemas.microsoft.com/office/drawing/2014/main" val="1616907266"/>
                  </a:ext>
                </a:extLst>
              </a:tr>
              <a:tr h="274336">
                <a:tc>
                  <a:txBody>
                    <a:bodyPr/>
                    <a:lstStyle/>
                    <a:p>
                      <a:pPr algn="l" fontAlgn="b"/>
                      <a:r>
                        <a:rPr lang="en-IN" sz="1200" b="1">
                          <a:solidFill>
                            <a:schemeClr val="lt1"/>
                          </a:solidFill>
                          <a:effectLst/>
                          <a:latin typeface="+mn-lt"/>
                          <a:ea typeface="+mn-ea"/>
                          <a:cs typeface="+mn-cs"/>
                        </a:rPr>
                        <a:t>FIXHALF</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Half bath count</a:t>
                      </a:r>
                    </a:p>
                  </a:txBody>
                  <a:tcPr marL="9525" marR="9525" marT="9525" marB="0" anchor="b"/>
                </a:tc>
                <a:extLst>
                  <a:ext uri="{0D108BD9-81ED-4DB2-BD59-A6C34878D82A}">
                    <a16:rowId xmlns:a16="http://schemas.microsoft.com/office/drawing/2014/main" val="3600470957"/>
                  </a:ext>
                </a:extLst>
              </a:tr>
              <a:tr h="274336">
                <a:tc>
                  <a:txBody>
                    <a:bodyPr/>
                    <a:lstStyle/>
                    <a:p>
                      <a:pPr algn="l" fontAlgn="b"/>
                      <a:r>
                        <a:rPr lang="en-IN" sz="1200" b="1">
                          <a:solidFill>
                            <a:schemeClr val="lt1"/>
                          </a:solidFill>
                          <a:effectLst/>
                          <a:latin typeface="+mn-lt"/>
                          <a:ea typeface="+mn-ea"/>
                          <a:cs typeface="+mn-cs"/>
                        </a:rPr>
                        <a:t>RECROMAREA</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Basement Rec room size (sq.ft)</a:t>
                      </a:r>
                    </a:p>
                  </a:txBody>
                  <a:tcPr marL="9525" marR="9525" marT="9525" marB="0" anchor="b"/>
                </a:tc>
                <a:extLst>
                  <a:ext uri="{0D108BD9-81ED-4DB2-BD59-A6C34878D82A}">
                    <a16:rowId xmlns:a16="http://schemas.microsoft.com/office/drawing/2014/main" val="2463956292"/>
                  </a:ext>
                </a:extLst>
              </a:tr>
              <a:tr h="274336">
                <a:tc>
                  <a:txBody>
                    <a:bodyPr/>
                    <a:lstStyle/>
                    <a:p>
                      <a:pPr algn="l" fontAlgn="b"/>
                      <a:r>
                        <a:rPr lang="en-IN" sz="1200" b="1">
                          <a:solidFill>
                            <a:schemeClr val="lt1"/>
                          </a:solidFill>
                          <a:effectLst/>
                          <a:latin typeface="+mn-lt"/>
                          <a:ea typeface="+mn-ea"/>
                          <a:cs typeface="+mn-cs"/>
                        </a:rPr>
                        <a:t>WBFP_PF</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Number of fireplaces</a:t>
                      </a:r>
                    </a:p>
                  </a:txBody>
                  <a:tcPr marL="9525" marR="9525" marT="9525" marB="0" anchor="b"/>
                </a:tc>
                <a:extLst>
                  <a:ext uri="{0D108BD9-81ED-4DB2-BD59-A6C34878D82A}">
                    <a16:rowId xmlns:a16="http://schemas.microsoft.com/office/drawing/2014/main" val="3870667976"/>
                  </a:ext>
                </a:extLst>
              </a:tr>
              <a:tr h="274336">
                <a:tc>
                  <a:txBody>
                    <a:bodyPr/>
                    <a:lstStyle/>
                    <a:p>
                      <a:pPr algn="l" fontAlgn="b"/>
                      <a:r>
                        <a:rPr lang="en-IN" sz="1200" b="1">
                          <a:solidFill>
                            <a:schemeClr val="lt1"/>
                          </a:solidFill>
                          <a:effectLst/>
                          <a:latin typeface="+mn-lt"/>
                          <a:ea typeface="+mn-ea"/>
                          <a:cs typeface="+mn-cs"/>
                        </a:rPr>
                        <a:t>BSMTCAR</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Basement garage (# of cars)</a:t>
                      </a:r>
                    </a:p>
                  </a:txBody>
                  <a:tcPr marL="9525" marR="9525" marT="9525" marB="0" anchor="b"/>
                </a:tc>
                <a:extLst>
                  <a:ext uri="{0D108BD9-81ED-4DB2-BD59-A6C34878D82A}">
                    <a16:rowId xmlns:a16="http://schemas.microsoft.com/office/drawing/2014/main" val="2385741633"/>
                  </a:ext>
                </a:extLst>
              </a:tr>
              <a:tr h="274336">
                <a:tc>
                  <a:txBody>
                    <a:bodyPr/>
                    <a:lstStyle/>
                    <a:p>
                      <a:pPr algn="l" fontAlgn="b"/>
                      <a:r>
                        <a:rPr lang="en-IN" sz="1200" b="1">
                          <a:solidFill>
                            <a:schemeClr val="lt1"/>
                          </a:solidFill>
                          <a:effectLst/>
                          <a:latin typeface="+mn-lt"/>
                          <a:ea typeface="+mn-ea"/>
                          <a:cs typeface="+mn-cs"/>
                        </a:rPr>
                        <a:t>SFLA</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Above grade living area total sq ft</a:t>
                      </a:r>
                    </a:p>
                  </a:txBody>
                  <a:tcPr marL="9525" marR="9525" marT="9525" marB="0" anchor="b"/>
                </a:tc>
                <a:extLst>
                  <a:ext uri="{0D108BD9-81ED-4DB2-BD59-A6C34878D82A}">
                    <a16:rowId xmlns:a16="http://schemas.microsoft.com/office/drawing/2014/main" val="283130950"/>
                  </a:ext>
                </a:extLst>
              </a:tr>
              <a:tr h="274336">
                <a:tc>
                  <a:txBody>
                    <a:bodyPr/>
                    <a:lstStyle/>
                    <a:p>
                      <a:pPr algn="l" fontAlgn="b"/>
                      <a:r>
                        <a:rPr lang="en-IN" sz="1200" b="1">
                          <a:solidFill>
                            <a:schemeClr val="lt1"/>
                          </a:solidFill>
                          <a:effectLst/>
                          <a:latin typeface="+mn-lt"/>
                          <a:ea typeface="+mn-ea"/>
                          <a:cs typeface="+mn-cs"/>
                        </a:rPr>
                        <a:t>BSMT_DESC</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Basement description</a:t>
                      </a:r>
                    </a:p>
                  </a:txBody>
                  <a:tcPr marL="9525" marR="9525" marT="9525" marB="0" anchor="b"/>
                </a:tc>
                <a:extLst>
                  <a:ext uri="{0D108BD9-81ED-4DB2-BD59-A6C34878D82A}">
                    <a16:rowId xmlns:a16="http://schemas.microsoft.com/office/drawing/2014/main" val="3887251658"/>
                  </a:ext>
                </a:extLst>
              </a:tr>
              <a:tr h="274336">
                <a:tc>
                  <a:txBody>
                    <a:bodyPr/>
                    <a:lstStyle/>
                    <a:p>
                      <a:pPr algn="l" fontAlgn="b"/>
                      <a:r>
                        <a:rPr lang="en-IN" sz="1200" b="1">
                          <a:solidFill>
                            <a:schemeClr val="lt1"/>
                          </a:solidFill>
                          <a:effectLst/>
                          <a:latin typeface="+mn-lt"/>
                          <a:ea typeface="+mn-ea"/>
                          <a:cs typeface="+mn-cs"/>
                        </a:rPr>
                        <a:t>CDU_DESC</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Physical condition description</a:t>
                      </a:r>
                    </a:p>
                  </a:txBody>
                  <a:tcPr marL="9525" marR="9525" marT="9525" marB="0" anchor="b"/>
                </a:tc>
                <a:extLst>
                  <a:ext uri="{0D108BD9-81ED-4DB2-BD59-A6C34878D82A}">
                    <a16:rowId xmlns:a16="http://schemas.microsoft.com/office/drawing/2014/main" val="2387213406"/>
                  </a:ext>
                </a:extLst>
              </a:tr>
              <a:tr h="274336">
                <a:tc>
                  <a:txBody>
                    <a:bodyPr/>
                    <a:lstStyle/>
                    <a:p>
                      <a:pPr algn="l" fontAlgn="b"/>
                      <a:r>
                        <a:rPr lang="en-IN" sz="1200" b="1">
                          <a:solidFill>
                            <a:schemeClr val="lt1"/>
                          </a:solidFill>
                          <a:effectLst/>
                          <a:latin typeface="+mn-lt"/>
                          <a:ea typeface="+mn-ea"/>
                          <a:cs typeface="+mn-cs"/>
                        </a:rPr>
                        <a:t>EXTWALL_DESC</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Exterior wall materia</a:t>
                      </a:r>
                    </a:p>
                  </a:txBody>
                  <a:tcPr marL="9525" marR="9525" marT="9525" marB="0" anchor="b"/>
                </a:tc>
                <a:extLst>
                  <a:ext uri="{0D108BD9-81ED-4DB2-BD59-A6C34878D82A}">
                    <a16:rowId xmlns:a16="http://schemas.microsoft.com/office/drawing/2014/main" val="912478505"/>
                  </a:ext>
                </a:extLst>
              </a:tr>
              <a:tr h="274336">
                <a:tc>
                  <a:txBody>
                    <a:bodyPr/>
                    <a:lstStyle/>
                    <a:p>
                      <a:pPr algn="l" fontAlgn="b"/>
                      <a:r>
                        <a:rPr lang="en-IN" sz="1200" b="1">
                          <a:solidFill>
                            <a:schemeClr val="lt1"/>
                          </a:solidFill>
                          <a:effectLst/>
                          <a:latin typeface="+mn-lt"/>
                          <a:ea typeface="+mn-ea"/>
                          <a:cs typeface="+mn-cs"/>
                        </a:rPr>
                        <a:t>HEAT_DESC</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Heating description</a:t>
                      </a:r>
                    </a:p>
                  </a:txBody>
                  <a:tcPr marL="9525" marR="9525" marT="9525" marB="0" anchor="b"/>
                </a:tc>
                <a:extLst>
                  <a:ext uri="{0D108BD9-81ED-4DB2-BD59-A6C34878D82A}">
                    <a16:rowId xmlns:a16="http://schemas.microsoft.com/office/drawing/2014/main" val="3948882338"/>
                  </a:ext>
                </a:extLst>
              </a:tr>
              <a:tr h="274336">
                <a:tc>
                  <a:txBody>
                    <a:bodyPr/>
                    <a:lstStyle/>
                    <a:p>
                      <a:pPr algn="l" fontAlgn="b"/>
                      <a:r>
                        <a:rPr lang="en-IN" sz="1200" b="1">
                          <a:solidFill>
                            <a:schemeClr val="lt1"/>
                          </a:solidFill>
                          <a:effectLst/>
                          <a:latin typeface="+mn-lt"/>
                          <a:ea typeface="+mn-ea"/>
                          <a:cs typeface="+mn-cs"/>
                        </a:rPr>
                        <a:t>USER13_DESC</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Roof type description</a:t>
                      </a:r>
                    </a:p>
                  </a:txBody>
                  <a:tcPr marL="9525" marR="9525" marT="9525" marB="0" anchor="b"/>
                </a:tc>
                <a:extLst>
                  <a:ext uri="{0D108BD9-81ED-4DB2-BD59-A6C34878D82A}">
                    <a16:rowId xmlns:a16="http://schemas.microsoft.com/office/drawing/2014/main" val="3862896386"/>
                  </a:ext>
                </a:extLst>
              </a:tr>
              <a:tr h="274336">
                <a:tc>
                  <a:txBody>
                    <a:bodyPr/>
                    <a:lstStyle/>
                    <a:p>
                      <a:pPr algn="l" fontAlgn="b"/>
                      <a:r>
                        <a:rPr lang="en-IN" sz="1200" b="1">
                          <a:solidFill>
                            <a:schemeClr val="lt1"/>
                          </a:solidFill>
                          <a:effectLst/>
                          <a:latin typeface="+mn-lt"/>
                          <a:ea typeface="+mn-ea"/>
                          <a:cs typeface="+mn-cs"/>
                        </a:rPr>
                        <a:t>Total_No_Years</a:t>
                      </a:r>
                    </a:p>
                  </a:txBody>
                  <a:tcPr marL="9525" marR="9525" marT="9525" marB="0" anchor="b"/>
                </a:tc>
                <a:tc>
                  <a:txBody>
                    <a:bodyPr/>
                    <a:lstStyle/>
                    <a:p>
                      <a:pPr marL="0" marR="0" algn="l" rtl="0" eaLnBrk="1" fontAlgn="b" hangingPunct="1">
                        <a:lnSpc>
                          <a:spcPct val="107000"/>
                        </a:lnSpc>
                        <a:spcBef>
                          <a:spcPts val="0"/>
                        </a:spcBef>
                        <a:spcAft>
                          <a:spcPts val="0"/>
                        </a:spcAft>
                      </a:pPr>
                      <a:r>
                        <a:rPr lang="en-IN" sz="1200">
                          <a:solidFill>
                            <a:schemeClr val="dk1"/>
                          </a:solidFill>
                          <a:effectLst/>
                          <a:latin typeface="+mn-lt"/>
                          <a:ea typeface="+mn-ea"/>
                          <a:cs typeface="+mn-cs"/>
                        </a:rPr>
                        <a:t>Derived value; Current </a:t>
                      </a:r>
                      <a:r>
                        <a:rPr lang="en-IN" sz="1200" err="1">
                          <a:solidFill>
                            <a:schemeClr val="dk1"/>
                          </a:solidFill>
                          <a:effectLst/>
                          <a:latin typeface="+mn-lt"/>
                          <a:ea typeface="+mn-ea"/>
                          <a:cs typeface="+mn-cs"/>
                        </a:rPr>
                        <a:t>Yr</a:t>
                      </a:r>
                      <a:r>
                        <a:rPr lang="en-IN" sz="1200">
                          <a:solidFill>
                            <a:schemeClr val="dk1"/>
                          </a:solidFill>
                          <a:effectLst/>
                          <a:latin typeface="+mn-lt"/>
                          <a:ea typeface="+mn-ea"/>
                          <a:cs typeface="+mn-cs"/>
                        </a:rPr>
                        <a:t> minus the Year Built(YRBLT)</a:t>
                      </a:r>
                    </a:p>
                  </a:txBody>
                  <a:tcPr marL="9525" marR="9525" marT="9525" marB="0" anchor="b"/>
                </a:tc>
                <a:extLst>
                  <a:ext uri="{0D108BD9-81ED-4DB2-BD59-A6C34878D82A}">
                    <a16:rowId xmlns:a16="http://schemas.microsoft.com/office/drawing/2014/main" val="1012589790"/>
                  </a:ext>
                </a:extLst>
              </a:tr>
            </a:tbl>
          </a:graphicData>
        </a:graphic>
      </p:graphicFrame>
    </p:spTree>
    <p:extLst>
      <p:ext uri="{BB962C8B-B14F-4D97-AF65-F5344CB8AC3E}">
        <p14:creationId xmlns:p14="http://schemas.microsoft.com/office/powerpoint/2010/main" val="96400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64A26-A090-45FE-979B-45ED2DBB3F90}"/>
              </a:ext>
            </a:extLst>
          </p:cNvPr>
          <p:cNvSpPr>
            <a:spLocks noGrp="1"/>
          </p:cNvSpPr>
          <p:nvPr>
            <p:ph type="body" sz="quarter" idx="13"/>
          </p:nvPr>
        </p:nvSpPr>
        <p:spPr>
          <a:xfrm>
            <a:off x="1066800" y="176982"/>
            <a:ext cx="10058400" cy="471948"/>
          </a:xfrm>
        </p:spPr>
        <p:txBody>
          <a:bodyPr/>
          <a:lstStyle/>
          <a:p>
            <a:r>
              <a:rPr lang="en-IN"/>
              <a:t>TAX ADMINISTRATION 's Real Estate - Land Data</a:t>
            </a:r>
          </a:p>
          <a:p>
            <a:endParaRPr lang="en-IN"/>
          </a:p>
        </p:txBody>
      </p:sp>
      <p:sp>
        <p:nvSpPr>
          <p:cNvPr id="3" name="Text Placeholder 2">
            <a:extLst>
              <a:ext uri="{FF2B5EF4-FFF2-40B4-BE49-F238E27FC236}">
                <a16:creationId xmlns:a16="http://schemas.microsoft.com/office/drawing/2014/main" id="{94D39931-C25B-40AB-8D72-265BE08FBF10}"/>
              </a:ext>
            </a:extLst>
          </p:cNvPr>
          <p:cNvSpPr>
            <a:spLocks noGrp="1"/>
          </p:cNvSpPr>
          <p:nvPr>
            <p:ph type="body" sz="quarter" idx="14"/>
          </p:nvPr>
        </p:nvSpPr>
        <p:spPr>
          <a:xfrm>
            <a:off x="1066800" y="837168"/>
            <a:ext cx="10058400" cy="3446074"/>
          </a:xfrm>
        </p:spPr>
        <p:txBody>
          <a:bodyPr/>
          <a:lstStyle/>
          <a:p>
            <a:pPr>
              <a:buFont typeface="Arial"/>
              <a:buChar char="•"/>
            </a:pPr>
            <a:r>
              <a:rPr lang="en-IN" sz="2000" dirty="0">
                <a:ea typeface="ＭＳ Ｐゴシック"/>
              </a:rPr>
              <a:t>Tax Administration Real Estate Land Data contains the information about the land including land sizes (square feet &amp; acres) and land property type for properties within Fairfax County. There is a one-to-many relationship to the parcel data. </a:t>
            </a:r>
            <a:endParaRPr lang="en-US"/>
          </a:p>
          <a:p>
            <a:pPr>
              <a:buFont typeface="Arial"/>
              <a:buChar char="•"/>
            </a:pPr>
            <a:r>
              <a:rPr lang="en-IN" sz="2000" dirty="0">
                <a:ea typeface="ＭＳ Ｐゴシック"/>
              </a:rPr>
              <a:t>There were 7 features in the dataset, After removing the zero variance attribute  the number of attributes were 6.</a:t>
            </a:r>
          </a:p>
          <a:p>
            <a:pPr>
              <a:buFont typeface="Arial"/>
              <a:buChar char="•"/>
            </a:pPr>
            <a:r>
              <a:rPr lang="en-IN" sz="2000" dirty="0">
                <a:ea typeface="ＭＳ Ｐゴシック"/>
              </a:rPr>
              <a:t>The </a:t>
            </a:r>
            <a:r>
              <a:rPr lang="en-IN" sz="2000" dirty="0" err="1">
                <a:ea typeface="ＭＳ Ｐゴシック"/>
              </a:rPr>
              <a:t>code_desc</a:t>
            </a:r>
            <a:r>
              <a:rPr lang="en-IN" sz="2000" dirty="0">
                <a:ea typeface="ＭＳ Ｐゴシック"/>
              </a:rPr>
              <a:t> is an important attribute which identifies what type of property it is – Commercial, Residential, Agricultural land etc</a:t>
            </a:r>
          </a:p>
          <a:p>
            <a:pPr>
              <a:buFont typeface="Arial"/>
              <a:buChar char="•"/>
            </a:pPr>
            <a:r>
              <a:rPr lang="en-IN" sz="2000" dirty="0">
                <a:ea typeface="ＭＳ Ｐゴシック"/>
              </a:rPr>
              <a:t>The Tax Administration Land dataset is joined to Address Points dataset through Parcel Identifier (PIN). </a:t>
            </a:r>
            <a:endParaRPr lang="en-IN" sz="2000" dirty="0"/>
          </a:p>
          <a:p>
            <a:pPr marL="457200" indent="-457200">
              <a:buFont typeface="Arial"/>
              <a:buChar char="•"/>
            </a:pPr>
            <a:endParaRPr lang="en-IN"/>
          </a:p>
        </p:txBody>
      </p:sp>
      <p:graphicFrame>
        <p:nvGraphicFramePr>
          <p:cNvPr id="5" name="Table 4">
            <a:extLst>
              <a:ext uri="{FF2B5EF4-FFF2-40B4-BE49-F238E27FC236}">
                <a16:creationId xmlns:a16="http://schemas.microsoft.com/office/drawing/2014/main" id="{8DC33C1D-A63F-453B-A391-41F4F8CAD9E4}"/>
              </a:ext>
            </a:extLst>
          </p:cNvPr>
          <p:cNvGraphicFramePr>
            <a:graphicFrameLocks noGrp="1"/>
          </p:cNvGraphicFramePr>
          <p:nvPr>
            <p:extLst>
              <p:ext uri="{D42A27DB-BD31-4B8C-83A1-F6EECF244321}">
                <p14:modId xmlns:p14="http://schemas.microsoft.com/office/powerpoint/2010/main" val="950071358"/>
              </p:ext>
            </p:extLst>
          </p:nvPr>
        </p:nvGraphicFramePr>
        <p:xfrm>
          <a:off x="3072063" y="4283242"/>
          <a:ext cx="5255343" cy="1918894"/>
        </p:xfrm>
        <a:graphic>
          <a:graphicData uri="http://schemas.openxmlformats.org/drawingml/2006/table">
            <a:tbl>
              <a:tblPr firstRow="1" firstCol="1" bandRow="1">
                <a:tableStyleId>{073A0DAA-6AF3-43AB-8588-CEC1D06C72B9}</a:tableStyleId>
              </a:tblPr>
              <a:tblGrid>
                <a:gridCol w="1758164">
                  <a:extLst>
                    <a:ext uri="{9D8B030D-6E8A-4147-A177-3AD203B41FA5}">
                      <a16:colId xmlns:a16="http://schemas.microsoft.com/office/drawing/2014/main" val="2478092762"/>
                    </a:ext>
                  </a:extLst>
                </a:gridCol>
                <a:gridCol w="3497179">
                  <a:extLst>
                    <a:ext uri="{9D8B030D-6E8A-4147-A177-3AD203B41FA5}">
                      <a16:colId xmlns:a16="http://schemas.microsoft.com/office/drawing/2014/main" val="2838938239"/>
                    </a:ext>
                  </a:extLst>
                </a:gridCol>
              </a:tblGrid>
              <a:tr h="274336">
                <a:tc>
                  <a:txBody>
                    <a:bodyPr/>
                    <a:lstStyle/>
                    <a:p>
                      <a:pPr marL="0" marR="0">
                        <a:lnSpc>
                          <a:spcPct val="107000"/>
                        </a:lnSpc>
                        <a:spcBef>
                          <a:spcPts val="0"/>
                        </a:spcBef>
                        <a:spcAft>
                          <a:spcPts val="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7260995"/>
                  </a:ext>
                </a:extLst>
              </a:tr>
              <a:tr h="274336">
                <a:tc>
                  <a:txBody>
                    <a:bodyPr/>
                    <a:lstStyle/>
                    <a:p>
                      <a:pPr algn="l" fontAlgn="b"/>
                      <a:r>
                        <a:rPr lang="en-IN" sz="1200" b="1">
                          <a:solidFill>
                            <a:schemeClr val="lt1"/>
                          </a:solidFill>
                          <a:effectLst/>
                          <a:latin typeface="+mn-lt"/>
                          <a:ea typeface="+mn-ea"/>
                          <a:cs typeface="+mn-cs"/>
                        </a:rPr>
                        <a:t>PARID</a:t>
                      </a:r>
                    </a:p>
                  </a:txBody>
                  <a:tcPr marL="9525" marR="9525" marT="9525" marB="0" anchor="b"/>
                </a:tc>
                <a:tc>
                  <a:txBody>
                    <a:bodyPr/>
                    <a:lstStyle/>
                    <a:p>
                      <a:pPr algn="l" fontAlgn="b"/>
                      <a:r>
                        <a:rPr lang="en-IN" sz="1200">
                          <a:solidFill>
                            <a:schemeClr val="dk1"/>
                          </a:solidFill>
                          <a:effectLst/>
                          <a:latin typeface="+mn-lt"/>
                          <a:ea typeface="+mn-ea"/>
                          <a:cs typeface="+mn-cs"/>
                        </a:rPr>
                        <a:t>Parcel identifier</a:t>
                      </a:r>
                    </a:p>
                  </a:txBody>
                  <a:tcPr marL="9525" marR="9525" marT="9525" marB="0" anchor="b"/>
                </a:tc>
                <a:extLst>
                  <a:ext uri="{0D108BD9-81ED-4DB2-BD59-A6C34878D82A}">
                    <a16:rowId xmlns:a16="http://schemas.microsoft.com/office/drawing/2014/main" val="2274979013"/>
                  </a:ext>
                </a:extLst>
              </a:tr>
              <a:tr h="274336">
                <a:tc>
                  <a:txBody>
                    <a:bodyPr/>
                    <a:lstStyle/>
                    <a:p>
                      <a:pPr algn="l" fontAlgn="b"/>
                      <a:r>
                        <a:rPr lang="en-IN" sz="1200" b="1">
                          <a:solidFill>
                            <a:schemeClr val="lt1"/>
                          </a:solidFill>
                          <a:effectLst/>
                          <a:latin typeface="+mn-lt"/>
                          <a:ea typeface="+mn-ea"/>
                          <a:cs typeface="+mn-cs"/>
                        </a:rPr>
                        <a:t>LLINE</a:t>
                      </a:r>
                    </a:p>
                  </a:txBody>
                  <a:tcPr marL="9525" marR="9525" marT="9525" marB="0" anchor="b"/>
                </a:tc>
                <a:tc>
                  <a:txBody>
                    <a:bodyPr/>
                    <a:lstStyle/>
                    <a:p>
                      <a:pPr algn="l" fontAlgn="b"/>
                      <a:r>
                        <a:rPr lang="en-IN" sz="1200">
                          <a:solidFill>
                            <a:schemeClr val="dk1"/>
                          </a:solidFill>
                          <a:effectLst/>
                          <a:latin typeface="+mn-lt"/>
                          <a:ea typeface="+mn-ea"/>
                          <a:cs typeface="+mn-cs"/>
                        </a:rPr>
                        <a:t>Line number</a:t>
                      </a:r>
                    </a:p>
                  </a:txBody>
                  <a:tcPr marL="9525" marR="9525" marT="9525" marB="0" anchor="b"/>
                </a:tc>
                <a:extLst>
                  <a:ext uri="{0D108BD9-81ED-4DB2-BD59-A6C34878D82A}">
                    <a16:rowId xmlns:a16="http://schemas.microsoft.com/office/drawing/2014/main" val="2186453183"/>
                  </a:ext>
                </a:extLst>
              </a:tr>
              <a:tr h="272878">
                <a:tc>
                  <a:txBody>
                    <a:bodyPr/>
                    <a:lstStyle/>
                    <a:p>
                      <a:pPr algn="l" fontAlgn="b"/>
                      <a:r>
                        <a:rPr lang="en-IN" sz="1200" b="1">
                          <a:solidFill>
                            <a:schemeClr val="lt1"/>
                          </a:solidFill>
                          <a:effectLst/>
                          <a:latin typeface="+mn-lt"/>
                          <a:ea typeface="+mn-ea"/>
                          <a:cs typeface="+mn-cs"/>
                        </a:rPr>
                        <a:t>SF</a:t>
                      </a:r>
                    </a:p>
                  </a:txBody>
                  <a:tcPr marL="9525" marR="9525" marT="9525" marB="0" anchor="b"/>
                </a:tc>
                <a:tc>
                  <a:txBody>
                    <a:bodyPr/>
                    <a:lstStyle/>
                    <a:p>
                      <a:pPr algn="l" fontAlgn="b"/>
                      <a:r>
                        <a:rPr lang="en-IN" sz="1200">
                          <a:solidFill>
                            <a:schemeClr val="dk1"/>
                          </a:solidFill>
                          <a:effectLst/>
                          <a:latin typeface="+mn-lt"/>
                          <a:ea typeface="+mn-ea"/>
                          <a:cs typeface="+mn-cs"/>
                        </a:rPr>
                        <a:t>Land size in square feet</a:t>
                      </a:r>
                    </a:p>
                  </a:txBody>
                  <a:tcPr marL="9525" marR="9525" marT="9525" marB="0" anchor="b"/>
                </a:tc>
                <a:extLst>
                  <a:ext uri="{0D108BD9-81ED-4DB2-BD59-A6C34878D82A}">
                    <a16:rowId xmlns:a16="http://schemas.microsoft.com/office/drawing/2014/main" val="1906173850"/>
                  </a:ext>
                </a:extLst>
              </a:tr>
              <a:tr h="274336">
                <a:tc>
                  <a:txBody>
                    <a:bodyPr/>
                    <a:lstStyle/>
                    <a:p>
                      <a:pPr algn="l" fontAlgn="b"/>
                      <a:r>
                        <a:rPr lang="en-IN" sz="1200" b="1">
                          <a:solidFill>
                            <a:schemeClr val="lt1"/>
                          </a:solidFill>
                          <a:effectLst/>
                          <a:latin typeface="+mn-lt"/>
                          <a:ea typeface="+mn-ea"/>
                          <a:cs typeface="+mn-cs"/>
                        </a:rPr>
                        <a:t>ACRES</a:t>
                      </a:r>
                    </a:p>
                  </a:txBody>
                  <a:tcPr marL="9525" marR="9525" marT="9525" marB="0" anchor="b"/>
                </a:tc>
                <a:tc>
                  <a:txBody>
                    <a:bodyPr/>
                    <a:lstStyle/>
                    <a:p>
                      <a:pPr algn="l" fontAlgn="b"/>
                      <a:r>
                        <a:rPr lang="en-IN" sz="1200">
                          <a:solidFill>
                            <a:schemeClr val="dk1"/>
                          </a:solidFill>
                          <a:effectLst/>
                          <a:latin typeface="+mn-lt"/>
                          <a:ea typeface="+mn-ea"/>
                          <a:cs typeface="+mn-cs"/>
                        </a:rPr>
                        <a:t>Land size in acres</a:t>
                      </a:r>
                    </a:p>
                  </a:txBody>
                  <a:tcPr marL="9525" marR="9525" marT="9525" marB="0" anchor="b"/>
                </a:tc>
                <a:extLst>
                  <a:ext uri="{0D108BD9-81ED-4DB2-BD59-A6C34878D82A}">
                    <a16:rowId xmlns:a16="http://schemas.microsoft.com/office/drawing/2014/main" val="1851643134"/>
                  </a:ext>
                </a:extLst>
              </a:tr>
              <a:tr h="274336">
                <a:tc>
                  <a:txBody>
                    <a:bodyPr/>
                    <a:lstStyle/>
                    <a:p>
                      <a:pPr algn="l" fontAlgn="b"/>
                      <a:r>
                        <a:rPr lang="en-IN" sz="1200" b="1">
                          <a:solidFill>
                            <a:schemeClr val="lt1"/>
                          </a:solidFill>
                          <a:effectLst/>
                          <a:latin typeface="+mn-lt"/>
                          <a:ea typeface="+mn-ea"/>
                          <a:cs typeface="+mn-cs"/>
                        </a:rPr>
                        <a:t>UNITS</a:t>
                      </a:r>
                    </a:p>
                  </a:txBody>
                  <a:tcPr marL="9525" marR="9525" marT="9525" marB="0" anchor="b"/>
                </a:tc>
                <a:tc>
                  <a:txBody>
                    <a:bodyPr/>
                    <a:lstStyle/>
                    <a:p>
                      <a:pPr algn="l" fontAlgn="b"/>
                      <a:r>
                        <a:rPr lang="en-IN" sz="1200">
                          <a:solidFill>
                            <a:schemeClr val="dk1"/>
                          </a:solidFill>
                          <a:effectLst/>
                          <a:latin typeface="+mn-lt"/>
                          <a:ea typeface="+mn-ea"/>
                          <a:cs typeface="+mn-cs"/>
                        </a:rPr>
                        <a:t>Number of units</a:t>
                      </a:r>
                    </a:p>
                  </a:txBody>
                  <a:tcPr marL="9525" marR="9525" marT="9525" marB="0" anchor="b"/>
                </a:tc>
                <a:extLst>
                  <a:ext uri="{0D108BD9-81ED-4DB2-BD59-A6C34878D82A}">
                    <a16:rowId xmlns:a16="http://schemas.microsoft.com/office/drawing/2014/main" val="1616907266"/>
                  </a:ext>
                </a:extLst>
              </a:tr>
              <a:tr h="274336">
                <a:tc>
                  <a:txBody>
                    <a:bodyPr/>
                    <a:lstStyle/>
                    <a:p>
                      <a:pPr algn="l" fontAlgn="b"/>
                      <a:r>
                        <a:rPr lang="en-IN" sz="1200" b="1">
                          <a:solidFill>
                            <a:schemeClr val="lt1"/>
                          </a:solidFill>
                          <a:effectLst/>
                          <a:latin typeface="+mn-lt"/>
                          <a:ea typeface="+mn-ea"/>
                          <a:cs typeface="+mn-cs"/>
                        </a:rPr>
                        <a:t>CODE_DESC</a:t>
                      </a:r>
                    </a:p>
                  </a:txBody>
                  <a:tcPr marL="9525" marR="9525" marT="9525" marB="0" anchor="b"/>
                </a:tc>
                <a:tc>
                  <a:txBody>
                    <a:bodyPr/>
                    <a:lstStyle/>
                    <a:p>
                      <a:pPr algn="l" fontAlgn="b"/>
                      <a:r>
                        <a:rPr lang="en-IN" sz="1200">
                          <a:solidFill>
                            <a:schemeClr val="dk1"/>
                          </a:solidFill>
                          <a:effectLst/>
                          <a:latin typeface="+mn-lt"/>
                          <a:ea typeface="+mn-ea"/>
                          <a:cs typeface="+mn-cs"/>
                        </a:rPr>
                        <a:t>Land description</a:t>
                      </a:r>
                    </a:p>
                  </a:txBody>
                  <a:tcPr marL="9525" marR="9525" marT="9525" marB="0" anchor="b"/>
                </a:tc>
                <a:extLst>
                  <a:ext uri="{0D108BD9-81ED-4DB2-BD59-A6C34878D82A}">
                    <a16:rowId xmlns:a16="http://schemas.microsoft.com/office/drawing/2014/main" val="3600470957"/>
                  </a:ext>
                </a:extLst>
              </a:tr>
            </a:tbl>
          </a:graphicData>
        </a:graphic>
      </p:graphicFrame>
    </p:spTree>
    <p:extLst>
      <p:ext uri="{BB962C8B-B14F-4D97-AF65-F5344CB8AC3E}">
        <p14:creationId xmlns:p14="http://schemas.microsoft.com/office/powerpoint/2010/main" val="11418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66800" y="547915"/>
            <a:ext cx="10058400" cy="457200"/>
          </a:xfrm>
        </p:spPr>
        <p:txBody>
          <a:bodyPr/>
          <a:lstStyle/>
          <a:p>
            <a:r>
              <a:rPr lang="en-US">
                <a:latin typeface="Cambria"/>
                <a:ea typeface="ＭＳ Ｐゴシック"/>
              </a:rPr>
              <a:t>Preprocessing - Cleaning</a:t>
            </a:r>
            <a:endParaRPr lang="en-US">
              <a:latin typeface="Cambria" panose="02040503050406030204" pitchFamily="18" charset="0"/>
            </a:endParaRPr>
          </a:p>
          <a:p>
            <a:endParaRPr lang="en-US" b="0"/>
          </a:p>
        </p:txBody>
      </p:sp>
      <p:sp>
        <p:nvSpPr>
          <p:cNvPr id="3" name="TextBox 2">
            <a:extLst>
              <a:ext uri="{FF2B5EF4-FFF2-40B4-BE49-F238E27FC236}">
                <a16:creationId xmlns:a16="http://schemas.microsoft.com/office/drawing/2014/main" id="{2AF7C993-A5EF-4819-9C56-B40A22CB3869}"/>
              </a:ext>
            </a:extLst>
          </p:cNvPr>
          <p:cNvSpPr txBox="1"/>
          <p:nvPr/>
        </p:nvSpPr>
        <p:spPr>
          <a:xfrm>
            <a:off x="1066800" y="1164771"/>
            <a:ext cx="10058400" cy="4144724"/>
          </a:xfrm>
          <a:prstGeom prst="rect">
            <a:avLst/>
          </a:prstGeom>
          <a:noFill/>
        </p:spPr>
        <p:txBody>
          <a:bodyPr wrap="square" lIns="91440" tIns="45720" rIns="91440" bIns="45720" rtlCol="0" anchor="t">
            <a:spAutoFit/>
          </a:bodyPr>
          <a:lstStyle/>
          <a:p>
            <a:pPr marL="473710" indent="-342900">
              <a:spcBef>
                <a:spcPts val="100"/>
              </a:spcBef>
              <a:buClr>
                <a:schemeClr val="dk1"/>
              </a:buClr>
              <a:buSzPts val="2050"/>
              <a:buFont typeface="Arial"/>
              <a:buChar char="•"/>
            </a:pPr>
            <a:r>
              <a:rPr lang="en-US" sz="2200">
                <a:solidFill>
                  <a:schemeClr val="dk1"/>
                </a:solidFill>
                <a:latin typeface="Montserrat"/>
                <a:ea typeface="Times New Roman"/>
                <a:cs typeface="Times New Roman"/>
                <a:sym typeface="Times New Roman"/>
              </a:rPr>
              <a:t>There missing values are first imputed to their median values. Those records that cannot be imputed and are still having Na values are dropped.</a:t>
            </a:r>
            <a:endParaRPr lang="en-US" sz="2200">
              <a:solidFill>
                <a:schemeClr val="dk1"/>
              </a:solidFill>
              <a:latin typeface="Montserrat"/>
              <a:ea typeface="Times New Roman"/>
              <a:cs typeface="Times New Roman"/>
            </a:endParaRPr>
          </a:p>
          <a:p>
            <a:pPr marL="473710" indent="-342900">
              <a:spcBef>
                <a:spcPts val="100"/>
              </a:spcBef>
              <a:buClr>
                <a:schemeClr val="dk1"/>
              </a:buClr>
              <a:buSzPts val="2050"/>
              <a:buFont typeface="Arial"/>
              <a:buChar char="•"/>
            </a:pPr>
            <a:r>
              <a:rPr lang="en-US" sz="2200">
                <a:solidFill>
                  <a:schemeClr val="dk1"/>
                </a:solidFill>
                <a:latin typeface="Montserrat"/>
                <a:ea typeface="Times New Roman"/>
                <a:cs typeface="Times New Roman"/>
                <a:sym typeface="Times New Roman"/>
              </a:rPr>
              <a:t>The attributes having Null values for more than 25% of the data are dropped.</a:t>
            </a:r>
            <a:endParaRPr lang="en-US" sz="2200">
              <a:solidFill>
                <a:schemeClr val="dk1"/>
              </a:solidFill>
              <a:latin typeface="Montserrat"/>
              <a:ea typeface="Times New Roman"/>
              <a:cs typeface="Times New Roman"/>
            </a:endParaRPr>
          </a:p>
          <a:p>
            <a:pPr marL="473710" indent="-342900">
              <a:spcBef>
                <a:spcPts val="100"/>
              </a:spcBef>
              <a:buClr>
                <a:schemeClr val="dk1"/>
              </a:buClr>
              <a:buSzPts val="2050"/>
              <a:buFont typeface="Arial"/>
              <a:buChar char="•"/>
            </a:pPr>
            <a:r>
              <a:rPr lang="en-US" sz="2200">
                <a:solidFill>
                  <a:schemeClr val="dk1"/>
                </a:solidFill>
                <a:latin typeface="Montserrat"/>
                <a:ea typeface="Times New Roman"/>
                <a:cs typeface="Times New Roman"/>
                <a:sym typeface="Times New Roman"/>
              </a:rPr>
              <a:t>All the unique identifiers are removed. </a:t>
            </a:r>
            <a:endParaRPr lang="en-US" sz="2200">
              <a:solidFill>
                <a:schemeClr val="dk1"/>
              </a:solidFill>
              <a:latin typeface="Montserrat"/>
              <a:ea typeface="Times New Roman"/>
              <a:cs typeface="Times New Roman"/>
            </a:endParaRPr>
          </a:p>
          <a:p>
            <a:pPr marL="473710" indent="-342900">
              <a:spcBef>
                <a:spcPts val="100"/>
              </a:spcBef>
              <a:buClr>
                <a:schemeClr val="dk1"/>
              </a:buClr>
              <a:buSzPts val="2050"/>
              <a:buFont typeface="Arial"/>
              <a:buChar char="•"/>
            </a:pPr>
            <a:r>
              <a:rPr lang="en-US" sz="2200">
                <a:solidFill>
                  <a:schemeClr val="dk1"/>
                </a:solidFill>
                <a:latin typeface="Montserrat"/>
                <a:ea typeface="Times New Roman"/>
                <a:cs typeface="Times New Roman"/>
                <a:sym typeface="Times New Roman"/>
              </a:rPr>
              <a:t>The attributes that does not have any variance are identified using  </a:t>
            </a:r>
            <a:r>
              <a:rPr lang="en-US" sz="2200" err="1">
                <a:solidFill>
                  <a:schemeClr val="dk1"/>
                </a:solidFill>
                <a:latin typeface="Montserrat"/>
                <a:ea typeface="Times New Roman"/>
                <a:cs typeface="Times New Roman"/>
                <a:sym typeface="Times New Roman"/>
              </a:rPr>
              <a:t>nearZeroVar</a:t>
            </a:r>
            <a:r>
              <a:rPr lang="en-US" sz="2200">
                <a:solidFill>
                  <a:schemeClr val="dk1"/>
                </a:solidFill>
                <a:latin typeface="Montserrat"/>
                <a:ea typeface="Times New Roman"/>
                <a:cs typeface="Times New Roman"/>
                <a:sym typeface="Times New Roman"/>
              </a:rPr>
              <a:t> and are removed.</a:t>
            </a:r>
            <a:endParaRPr lang="en-US" sz="2200">
              <a:solidFill>
                <a:schemeClr val="dk1"/>
              </a:solidFill>
              <a:latin typeface="Montserrat"/>
              <a:ea typeface="Times New Roman"/>
              <a:cs typeface="Times New Roman"/>
            </a:endParaRPr>
          </a:p>
          <a:p>
            <a:pPr marL="473710" indent="-342900">
              <a:spcBef>
                <a:spcPts val="100"/>
              </a:spcBef>
              <a:buClr>
                <a:schemeClr val="dk1"/>
              </a:buClr>
              <a:buSzPts val="2050"/>
              <a:buFont typeface="Arial"/>
              <a:buChar char="•"/>
            </a:pPr>
            <a:r>
              <a:rPr lang="en-US" sz="2200">
                <a:solidFill>
                  <a:schemeClr val="dk1"/>
                </a:solidFill>
                <a:latin typeface="Montserrat"/>
                <a:ea typeface="Times New Roman"/>
                <a:cs typeface="Times New Roman"/>
                <a:sym typeface="Times New Roman"/>
              </a:rPr>
              <a:t>Box-cox transformation, centering and scaling was performed to numeric predictors present in the data.</a:t>
            </a:r>
            <a:endParaRPr lang="en-US" sz="2200">
              <a:solidFill>
                <a:schemeClr val="dk1"/>
              </a:solidFill>
              <a:latin typeface="Montserrat"/>
              <a:ea typeface="Times New Roman"/>
              <a:cs typeface="Times New Roman"/>
            </a:endParaRPr>
          </a:p>
          <a:p>
            <a:pPr marL="130810">
              <a:buClr>
                <a:srgbClr val="116020"/>
              </a:buClr>
              <a:buSzPts val="2050"/>
            </a:pPr>
            <a:endParaRPr lang="en-US" sz="2200">
              <a:solidFill>
                <a:schemeClr val="dk1"/>
              </a:solidFill>
              <a:latin typeface="Montserrat"/>
              <a:cs typeface="Times New Roman"/>
            </a:endParaRPr>
          </a:p>
          <a:p>
            <a:endParaRPr lang="en-US">
              <a:cs typeface="Calibri"/>
            </a:endParaRPr>
          </a:p>
        </p:txBody>
      </p:sp>
    </p:spTree>
    <p:extLst>
      <p:ext uri="{BB962C8B-B14F-4D97-AF65-F5344CB8AC3E}">
        <p14:creationId xmlns:p14="http://schemas.microsoft.com/office/powerpoint/2010/main" val="1065177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7" ma:contentTypeDescription="Create a new document." ma:contentTypeScope="" ma:versionID="0a3acf448554e2ad4452b52a43a774f8">
  <xsd:schema xmlns:xsd="http://www.w3.org/2001/XMLSchema" xmlns:xs="http://www.w3.org/2001/XMLSchema" xmlns:p="http://schemas.microsoft.com/office/2006/metadata/properties" xmlns:ns3="72483bbb-903a-4bd0-939f-617703d0b18c" xmlns:ns4="bc7c1bc7-60da-4871-aa6f-a48a7fe4956a" targetNamespace="http://schemas.microsoft.com/office/2006/metadata/properties" ma:root="true" ma:fieldsID="70f826032e23072abd237a004da3ad9b" ns3:_="" ns4:_="">
    <xsd:import namespace="72483bbb-903a-4bd0-939f-617703d0b18c"/>
    <xsd:import namespace="bc7c1bc7-60da-4871-aa6f-a48a7fe4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7c1bc7-60da-4871-aa6f-a48a7fe495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0D4D7A-78F9-44BD-8959-84E0A199916D}">
  <ds:schemaRefs>
    <ds:schemaRef ds:uri="72483bbb-903a-4bd0-939f-617703d0b18c"/>
    <ds:schemaRef ds:uri="bc7c1bc7-60da-4871-aa6f-a48a7fe495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010646-7779-43F4-86CF-0BC11F7FA725}">
  <ds:schemaRefs>
    <ds:schemaRef ds:uri="http://schemas.microsoft.com/sharepoint/v3/contenttype/forms"/>
  </ds:schemaRefs>
</ds:datastoreItem>
</file>

<file path=customXml/itemProps3.xml><?xml version="1.0" encoding="utf-8"?>
<ds:datastoreItem xmlns:ds="http://schemas.openxmlformats.org/officeDocument/2006/customXml" ds:itemID="{F92F56E5-B4E9-47A1-8ABE-A3CDDC675795}">
  <ds:schemaRefs>
    <ds:schemaRef ds:uri="72483bbb-903a-4bd0-939f-617703d0b18c"/>
    <ds:schemaRef ds:uri="bc7c1bc7-60da-4871-aa6f-a48a7fe495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MasonBrand.pxtx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Lavanya Kumaran</dc:creator>
  <cp:revision>681</cp:revision>
  <dcterms:created xsi:type="dcterms:W3CDTF">2022-02-23T16:13:38Z</dcterms:created>
  <dcterms:modified xsi:type="dcterms:W3CDTF">2022-05-05T03:50:15Z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